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66" r:id="rId2"/>
    <p:sldId id="256" r:id="rId3"/>
    <p:sldId id="257" r:id="rId4"/>
    <p:sldId id="261" r:id="rId5"/>
    <p:sldId id="267" r:id="rId6"/>
    <p:sldId id="262" r:id="rId7"/>
    <p:sldId id="263" r:id="rId8"/>
    <p:sldId id="264" r:id="rId9"/>
    <p:sldId id="268" r:id="rId10"/>
    <p:sldId id="271" r:id="rId11"/>
    <p:sldId id="275" r:id="rId12"/>
    <p:sldId id="276" r:id="rId13"/>
    <p:sldId id="274" r:id="rId14"/>
    <p:sldId id="278" r:id="rId15"/>
    <p:sldId id="270" r:id="rId16"/>
    <p:sldId id="277" r:id="rId17"/>
    <p:sldId id="272" r:id="rId18"/>
    <p:sldId id="279" r:id="rId19"/>
    <p:sldId id="282" r:id="rId20"/>
    <p:sldId id="281" r:id="rId21"/>
    <p:sldId id="293" r:id="rId22"/>
    <p:sldId id="294" r:id="rId23"/>
    <p:sldId id="286" r:id="rId24"/>
    <p:sldId id="287" r:id="rId25"/>
    <p:sldId id="289" r:id="rId26"/>
    <p:sldId id="285" r:id="rId27"/>
    <p:sldId id="290" r:id="rId28"/>
    <p:sldId id="280" r:id="rId29"/>
    <p:sldId id="295" r:id="rId30"/>
    <p:sldId id="303" r:id="rId31"/>
    <p:sldId id="297" r:id="rId32"/>
    <p:sldId id="304" r:id="rId33"/>
    <p:sldId id="299" r:id="rId34"/>
    <p:sldId id="307" r:id="rId35"/>
    <p:sldId id="300" r:id="rId36"/>
    <p:sldId id="308" r:id="rId37"/>
    <p:sldId id="306" r:id="rId38"/>
    <p:sldId id="296" r:id="rId39"/>
    <p:sldId id="305" r:id="rId40"/>
    <p:sldId id="309" r:id="rId41"/>
    <p:sldId id="298" r:id="rId42"/>
    <p:sldId id="301" r:id="rId43"/>
    <p:sldId id="310" r:id="rId44"/>
    <p:sldId id="311" r:id="rId45"/>
    <p:sldId id="317" r:id="rId46"/>
    <p:sldId id="318" r:id="rId47"/>
    <p:sldId id="312" r:id="rId48"/>
    <p:sldId id="313" r:id="rId49"/>
    <p:sldId id="314" r:id="rId50"/>
    <p:sldId id="315" r:id="rId51"/>
    <p:sldId id="319" r:id="rId52"/>
    <p:sldId id="328" r:id="rId53"/>
    <p:sldId id="324" r:id="rId54"/>
    <p:sldId id="327" r:id="rId55"/>
    <p:sldId id="323" r:id="rId56"/>
    <p:sldId id="326" r:id="rId57"/>
    <p:sldId id="321" r:id="rId58"/>
    <p:sldId id="330" r:id="rId59"/>
    <p:sldId id="329" r:id="rId60"/>
    <p:sldId id="332" r:id="rId61"/>
    <p:sldId id="337" r:id="rId62"/>
    <p:sldId id="340" r:id="rId63"/>
    <p:sldId id="333" r:id="rId64"/>
    <p:sldId id="338" r:id="rId65"/>
    <p:sldId id="341" r:id="rId66"/>
    <p:sldId id="342" r:id="rId67"/>
    <p:sldId id="339" r:id="rId68"/>
    <p:sldId id="331" r:id="rId69"/>
    <p:sldId id="336" r:id="rId70"/>
    <p:sldId id="334" r:id="rId71"/>
    <p:sldId id="347" r:id="rId72"/>
    <p:sldId id="348" r:id="rId73"/>
    <p:sldId id="345" r:id="rId74"/>
    <p:sldId id="349" r:id="rId75"/>
    <p:sldId id="346" r:id="rId76"/>
    <p:sldId id="350" r:id="rId77"/>
    <p:sldId id="351" r:id="rId78"/>
    <p:sldId id="335" r:id="rId79"/>
    <p:sldId id="344" r:id="rId80"/>
    <p:sldId id="354" r:id="rId81"/>
    <p:sldId id="367" r:id="rId82"/>
    <p:sldId id="352" r:id="rId83"/>
    <p:sldId id="357" r:id="rId84"/>
    <p:sldId id="358" r:id="rId85"/>
    <p:sldId id="359" r:id="rId86"/>
    <p:sldId id="360" r:id="rId87"/>
    <p:sldId id="355" r:id="rId88"/>
    <p:sldId id="362" r:id="rId89"/>
    <p:sldId id="363" r:id="rId90"/>
    <p:sldId id="361" r:id="rId91"/>
    <p:sldId id="356" r:id="rId92"/>
    <p:sldId id="365" r:id="rId93"/>
    <p:sldId id="366" r:id="rId94"/>
    <p:sldId id="353" r:id="rId95"/>
    <p:sldId id="364" r:id="rId96"/>
    <p:sldId id="369" r:id="rId97"/>
    <p:sldId id="371" r:id="rId98"/>
    <p:sldId id="370" r:id="rId99"/>
    <p:sldId id="368" r:id="rId100"/>
    <p:sldId id="372" r:id="rId101"/>
    <p:sldId id="374" r:id="rId102"/>
    <p:sldId id="373" r:id="rId103"/>
    <p:sldId id="376" r:id="rId104"/>
    <p:sldId id="375" r:id="rId105"/>
    <p:sldId id="377" r:id="rId106"/>
    <p:sldId id="378" r:id="rId107"/>
    <p:sldId id="384" r:id="rId108"/>
    <p:sldId id="379" r:id="rId109"/>
    <p:sldId id="380" r:id="rId110"/>
    <p:sldId id="382" r:id="rId111"/>
    <p:sldId id="381" r:id="rId112"/>
    <p:sldId id="386" r:id="rId113"/>
    <p:sldId id="383" r:id="rId114"/>
    <p:sldId id="385" r:id="rId115"/>
    <p:sldId id="387" r:id="rId116"/>
    <p:sldId id="388" r:id="rId117"/>
    <p:sldId id="390" r:id="rId118"/>
    <p:sldId id="391" r:id="rId119"/>
    <p:sldId id="395" r:id="rId120"/>
    <p:sldId id="392" r:id="rId121"/>
    <p:sldId id="393" r:id="rId122"/>
    <p:sldId id="394" r:id="rId123"/>
    <p:sldId id="396" r:id="rId124"/>
    <p:sldId id="406" r:id="rId125"/>
    <p:sldId id="398" r:id="rId126"/>
    <p:sldId id="400" r:id="rId127"/>
    <p:sldId id="399" r:id="rId128"/>
    <p:sldId id="401" r:id="rId129"/>
    <p:sldId id="405" r:id="rId130"/>
    <p:sldId id="404" r:id="rId131"/>
    <p:sldId id="403" r:id="rId132"/>
    <p:sldId id="402" r:id="rId133"/>
    <p:sldId id="407" r:id="rId1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1" autoAdjust="0"/>
    <p:restoredTop sz="94660"/>
  </p:normalViewPr>
  <p:slideViewPr>
    <p:cSldViewPr snapToGrid="0">
      <p:cViewPr varScale="1">
        <p:scale>
          <a:sx n="107" d="100"/>
          <a:sy n="107" d="100"/>
        </p:scale>
        <p:origin x="38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slide" Target="slides/slide13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BD4498-5661-40CD-953D-BC6D82FD16C1}" type="datetimeFigureOut">
              <a:rPr lang="en-CA" smtClean="0"/>
              <a:t>2020-09-27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747126D3-D09B-4566-AE17-322ED550ABE5}" type="slidenum">
              <a:rPr lang="en-CA" smtClean="0"/>
              <a:t>‹#›</a:t>
            </a:fld>
            <a:endParaRPr lang="en-CA" dirty="0"/>
          </a:p>
        </p:txBody>
      </p:sp>
    </p:spTree>
    <p:extLst>
      <p:ext uri="{BB962C8B-B14F-4D97-AF65-F5344CB8AC3E}">
        <p14:creationId xmlns:p14="http://schemas.microsoft.com/office/powerpoint/2010/main" val="50369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BD4498-5661-40CD-953D-BC6D82FD16C1}" type="datetimeFigureOut">
              <a:rPr lang="en-CA" smtClean="0"/>
              <a:t>2020-09-27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747126D3-D09B-4566-AE17-322ED550ABE5}" type="slidenum">
              <a:rPr lang="en-CA" smtClean="0"/>
              <a:t>‹#›</a:t>
            </a:fld>
            <a:endParaRPr lang="en-CA" dirty="0"/>
          </a:p>
        </p:txBody>
      </p:sp>
    </p:spTree>
    <p:extLst>
      <p:ext uri="{BB962C8B-B14F-4D97-AF65-F5344CB8AC3E}">
        <p14:creationId xmlns:p14="http://schemas.microsoft.com/office/powerpoint/2010/main" val="2073580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BD4498-5661-40CD-953D-BC6D82FD16C1}" type="datetimeFigureOut">
              <a:rPr lang="en-CA" smtClean="0"/>
              <a:t>2020-09-27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747126D3-D09B-4566-AE17-322ED550ABE5}" type="slidenum">
              <a:rPr lang="en-CA" smtClean="0"/>
              <a:t>‹#›</a:t>
            </a:fld>
            <a:endParaRPr lang="en-CA" dirty="0"/>
          </a:p>
        </p:txBody>
      </p:sp>
    </p:spTree>
    <p:extLst>
      <p:ext uri="{BB962C8B-B14F-4D97-AF65-F5344CB8AC3E}">
        <p14:creationId xmlns:p14="http://schemas.microsoft.com/office/powerpoint/2010/main" val="2072586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BD4498-5661-40CD-953D-BC6D82FD16C1}" type="datetimeFigureOut">
              <a:rPr lang="en-CA" smtClean="0"/>
              <a:t>2020-09-27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747126D3-D09B-4566-AE17-322ED550ABE5}" type="slidenum">
              <a:rPr lang="en-CA" smtClean="0"/>
              <a:t>‹#›</a:t>
            </a:fld>
            <a:endParaRPr lang="en-CA" dirty="0"/>
          </a:p>
        </p:txBody>
      </p:sp>
    </p:spTree>
    <p:extLst>
      <p:ext uri="{BB962C8B-B14F-4D97-AF65-F5344CB8AC3E}">
        <p14:creationId xmlns:p14="http://schemas.microsoft.com/office/powerpoint/2010/main" val="1818608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D4498-5661-40CD-953D-BC6D82FD16C1}" type="datetimeFigureOut">
              <a:rPr lang="en-CA" smtClean="0"/>
              <a:t>2020-09-27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747126D3-D09B-4566-AE17-322ED550ABE5}" type="slidenum">
              <a:rPr lang="en-CA" smtClean="0"/>
              <a:t>‹#›</a:t>
            </a:fld>
            <a:endParaRPr lang="en-CA" dirty="0"/>
          </a:p>
        </p:txBody>
      </p:sp>
    </p:spTree>
    <p:extLst>
      <p:ext uri="{BB962C8B-B14F-4D97-AF65-F5344CB8AC3E}">
        <p14:creationId xmlns:p14="http://schemas.microsoft.com/office/powerpoint/2010/main" val="1878130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BD4498-5661-40CD-953D-BC6D82FD16C1}" type="datetimeFigureOut">
              <a:rPr lang="en-CA" smtClean="0"/>
              <a:t>2020-09-27</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747126D3-D09B-4566-AE17-322ED550ABE5}" type="slidenum">
              <a:rPr lang="en-CA" smtClean="0"/>
              <a:t>‹#›</a:t>
            </a:fld>
            <a:endParaRPr lang="en-CA" dirty="0"/>
          </a:p>
        </p:txBody>
      </p:sp>
    </p:spTree>
    <p:extLst>
      <p:ext uri="{BB962C8B-B14F-4D97-AF65-F5344CB8AC3E}">
        <p14:creationId xmlns:p14="http://schemas.microsoft.com/office/powerpoint/2010/main" val="3065633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BD4498-5661-40CD-953D-BC6D82FD16C1}" type="datetimeFigureOut">
              <a:rPr lang="en-CA" smtClean="0"/>
              <a:t>2020-09-27</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747126D3-D09B-4566-AE17-322ED550ABE5}" type="slidenum">
              <a:rPr lang="en-CA" smtClean="0"/>
              <a:t>‹#›</a:t>
            </a:fld>
            <a:endParaRPr lang="en-CA" dirty="0"/>
          </a:p>
        </p:txBody>
      </p:sp>
    </p:spTree>
    <p:extLst>
      <p:ext uri="{BB962C8B-B14F-4D97-AF65-F5344CB8AC3E}">
        <p14:creationId xmlns:p14="http://schemas.microsoft.com/office/powerpoint/2010/main" val="3424926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BD4498-5661-40CD-953D-BC6D82FD16C1}" type="datetimeFigureOut">
              <a:rPr lang="en-CA" smtClean="0"/>
              <a:t>2020-09-27</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747126D3-D09B-4566-AE17-322ED550ABE5}" type="slidenum">
              <a:rPr lang="en-CA" smtClean="0"/>
              <a:t>‹#›</a:t>
            </a:fld>
            <a:endParaRPr lang="en-CA" dirty="0"/>
          </a:p>
        </p:txBody>
      </p:sp>
    </p:spTree>
    <p:extLst>
      <p:ext uri="{BB962C8B-B14F-4D97-AF65-F5344CB8AC3E}">
        <p14:creationId xmlns:p14="http://schemas.microsoft.com/office/powerpoint/2010/main" val="2662038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D4498-5661-40CD-953D-BC6D82FD16C1}" type="datetimeFigureOut">
              <a:rPr lang="en-CA" smtClean="0"/>
              <a:t>2020-09-27</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747126D3-D09B-4566-AE17-322ED550ABE5}" type="slidenum">
              <a:rPr lang="en-CA" smtClean="0"/>
              <a:t>‹#›</a:t>
            </a:fld>
            <a:endParaRPr lang="en-CA" dirty="0"/>
          </a:p>
        </p:txBody>
      </p:sp>
    </p:spTree>
    <p:extLst>
      <p:ext uri="{BB962C8B-B14F-4D97-AF65-F5344CB8AC3E}">
        <p14:creationId xmlns:p14="http://schemas.microsoft.com/office/powerpoint/2010/main" val="340502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BD4498-5661-40CD-953D-BC6D82FD16C1}" type="datetimeFigureOut">
              <a:rPr lang="en-CA" smtClean="0"/>
              <a:t>2020-09-27</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747126D3-D09B-4566-AE17-322ED550ABE5}" type="slidenum">
              <a:rPr lang="en-CA" smtClean="0"/>
              <a:t>‹#›</a:t>
            </a:fld>
            <a:endParaRPr lang="en-CA" dirty="0"/>
          </a:p>
        </p:txBody>
      </p:sp>
    </p:spTree>
    <p:extLst>
      <p:ext uri="{BB962C8B-B14F-4D97-AF65-F5344CB8AC3E}">
        <p14:creationId xmlns:p14="http://schemas.microsoft.com/office/powerpoint/2010/main" val="1539033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BD4498-5661-40CD-953D-BC6D82FD16C1}" type="datetimeFigureOut">
              <a:rPr lang="en-CA" smtClean="0"/>
              <a:t>2020-09-27</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747126D3-D09B-4566-AE17-322ED550ABE5}" type="slidenum">
              <a:rPr lang="en-CA" smtClean="0"/>
              <a:t>‹#›</a:t>
            </a:fld>
            <a:endParaRPr lang="en-CA" dirty="0"/>
          </a:p>
        </p:txBody>
      </p:sp>
    </p:spTree>
    <p:extLst>
      <p:ext uri="{BB962C8B-B14F-4D97-AF65-F5344CB8AC3E}">
        <p14:creationId xmlns:p14="http://schemas.microsoft.com/office/powerpoint/2010/main" val="1176734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D4498-5661-40CD-953D-BC6D82FD16C1}" type="datetimeFigureOut">
              <a:rPr lang="en-CA" smtClean="0"/>
              <a:t>2020-09-27</a:t>
            </a:fld>
            <a:endParaRPr lang="en-CA"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7126D3-D09B-4566-AE17-322ED550ABE5}" type="slidenum">
              <a:rPr lang="en-CA" smtClean="0"/>
              <a:t>‹#›</a:t>
            </a:fld>
            <a:endParaRPr lang="en-CA" dirty="0"/>
          </a:p>
        </p:txBody>
      </p:sp>
    </p:spTree>
    <p:extLst>
      <p:ext uri="{BB962C8B-B14F-4D97-AF65-F5344CB8AC3E}">
        <p14:creationId xmlns:p14="http://schemas.microsoft.com/office/powerpoint/2010/main" val="32336096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hyperlink" Target="https://learn.unity.com/course/ml-agents-hummingbirds"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8" Type="http://schemas.openxmlformats.org/officeDocument/2006/relationships/hyperlink" Target="https://github.com/davisking/dlib/tree/master/python_examples" TargetMode="External"/><Relationship Id="rId3" Type="http://schemas.openxmlformats.org/officeDocument/2006/relationships/hyperlink" Target="https://www.pyimagesearch.com/2020/05/04/covid-19-face-mask-detector-with-opencv-keras-tensorflow-and-deep-learning/" TargetMode="External"/><Relationship Id="rId7" Type="http://schemas.openxmlformats.org/officeDocument/2006/relationships/hyperlink" Target="https://medium.com/sciforce/robust-image-classification-with-a-small-data-set-be4de9897495" TargetMode="External"/><Relationship Id="rId2" Type="http://schemas.openxmlformats.org/officeDocument/2006/relationships/hyperlink" Target="https://www.aicrowd.com/challenges/mask-detection-challenge" TargetMode="External"/><Relationship Id="rId1" Type="http://schemas.openxmlformats.org/officeDocument/2006/relationships/slideLayout" Target="../slideLayouts/slideLayout2.xml"/><Relationship Id="rId6" Type="http://schemas.openxmlformats.org/officeDocument/2006/relationships/hyperlink" Target="https://towardsdatascience.com/one-shot-learning-face-recognition-using-siamese-neural-network-a13dcf739e" TargetMode="External"/><Relationship Id="rId5" Type="http://schemas.openxmlformats.org/officeDocument/2006/relationships/hyperlink" Target="https://towardsdatascience.com/real-time-face-recognition-an-end-to-end-project-b738bb0f7348" TargetMode="External"/><Relationship Id="rId4" Type="http://schemas.openxmlformats.org/officeDocument/2006/relationships/hyperlink" Target="https://machinelearningmastery.com/how-to-perform-face-detection-with-classical-and-deep-learning-methods-in-python-with-keras/" TargetMode="External"/><Relationship Id="rId9" Type="http://schemas.openxmlformats.org/officeDocument/2006/relationships/hyperlink" Target="https://github.com/TianxingWu/realtime-glasses-detection"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www.cs.cmu.edu/~takeuchi/iuw97/iuw97.html" TargetMode="External"/><Relationship Id="rId2" Type="http://schemas.openxmlformats.org/officeDocument/2006/relationships/hyperlink" Target="https://www.kaggle.com/c/landmark-recognition-2020/overview/evaluation" TargetMode="External"/><Relationship Id="rId1" Type="http://schemas.openxmlformats.org/officeDocument/2006/relationships/slideLayout" Target="../slideLayouts/slideLayout2.xml"/><Relationship Id="rId5" Type="http://schemas.openxmlformats.org/officeDocument/2006/relationships/hyperlink" Target="https://arxiv.org/pdf/1908.10192.pdf" TargetMode="External"/><Relationship Id="rId4" Type="http://schemas.openxmlformats.org/officeDocument/2006/relationships/hyperlink" Target="https://static.googleusercontent.com/media/www.google.com/en/googleblogs/pdfs/google_landmark_recognition.pdf"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engineering.tableau.com/overcoming-ambiguity-in-natural-language-the-research-behind-ask-data-d5983de5257f" TargetMode="External"/><Relationship Id="rId2" Type="http://schemas.openxmlformats.org/officeDocument/2006/relationships/hyperlink" Target="https://www.kaggle.com/c/nlp-getting-started" TargetMode="External"/><Relationship Id="rId1" Type="http://schemas.openxmlformats.org/officeDocument/2006/relationships/slideLayout" Target="../slideLayouts/slideLayout2.xml"/><Relationship Id="rId4" Type="http://schemas.openxmlformats.org/officeDocument/2006/relationships/hyperlink" Target="https://towardsdatascience.com/named-entity-disambiguation-boosted-with-knowledge-graphs-4a93a94381ef"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towardsdatascience.com/convolutional-attention-model-for-natural-language-inference-a754834c0d83" TargetMode="External"/><Relationship Id="rId2" Type="http://schemas.openxmlformats.org/officeDocument/2006/relationships/hyperlink" Target="https://www.aicrowd.com/challenges/mediqa-2019-natural-language-inference-nli" TargetMode="External"/><Relationship Id="rId1" Type="http://schemas.openxmlformats.org/officeDocument/2006/relationships/slideLayout" Target="../slideLayouts/slideLayout2.xml"/><Relationship Id="rId6" Type="http://schemas.openxmlformats.org/officeDocument/2006/relationships/hyperlink" Target="https://europepmc.org/article/med/28269825" TargetMode="External"/><Relationship Id="rId5" Type="http://schemas.openxmlformats.org/officeDocument/2006/relationships/hyperlink" Target="https://arxiv.org/pdf/1901.08079.pdf" TargetMode="External"/><Relationship Id="rId4" Type="http://schemas.openxmlformats.org/officeDocument/2006/relationships/hyperlink" Target="https://www.aclweb.org/anthology/C08-3008.pdf"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unity3d.com/how-to/unity-machine-learning-agents" TargetMode="External"/><Relationship Id="rId2" Type="http://schemas.openxmlformats.org/officeDocument/2006/relationships/hyperlink" Target="https://www.aicrowd.com/challenges/unity-obstacle-tower-challenge" TargetMode="External"/><Relationship Id="rId1" Type="http://schemas.openxmlformats.org/officeDocument/2006/relationships/slideLayout" Target="../slideLayouts/slideLayout2.xml"/><Relationship Id="rId4" Type="http://schemas.openxmlformats.org/officeDocument/2006/relationships/hyperlink" Target="https://arxiv.org/pdf/1902.01378.pdf"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hyperlink" Target="https://cloud.withgoogle.com/next/sf/" TargetMode="External"/><Relationship Id="rId2" Type="http://schemas.openxmlformats.org/officeDocument/2006/relationships/hyperlink" Target="https://inthecloud.withgoogle.com/next-onair-learning/home.html?utm_source=google&amp;utm_medium=blog&amp;utm_content=build-your-cloud-skills"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google.qwiklabs.com/quests/136?utm_source=google&amp;utm_medium=lp&amp;utm_campaign=gcpskills" TargetMode="External"/><Relationship Id="rId2" Type="http://schemas.openxmlformats.org/officeDocument/2006/relationships/hyperlink" Target="https://cloud.google.com/training/badges?utm_source=google&amp;utm_medium=blog&amp;utm_content=build-your-cloud-skills" TargetMode="External"/><Relationship Id="rId1" Type="http://schemas.openxmlformats.org/officeDocument/2006/relationships/slideLayout" Target="../slideLayouts/slideLayout2.xml"/><Relationship Id="rId4" Type="http://schemas.openxmlformats.org/officeDocument/2006/relationships/hyperlink" Target="https://cloud.google.com/blog/topics/training-certifications/build-your-cloud-skills-at-next20-onair-no-cost-training-opportunities"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towardsdatascience.com/pytorch-basics-how-to-train-your-neural-net-intro-to-cnn-26a14c2ea29"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developer.nvidia.com/deep-learning-software" TargetMode="External"/><Relationship Id="rId2" Type="http://schemas.openxmlformats.org/officeDocument/2006/relationships/hyperlink" Target="https://missinglink.ai/guides/computer-vision/complete-guide-deep-learning-gpus/" TargetMode="External"/><Relationship Id="rId1" Type="http://schemas.openxmlformats.org/officeDocument/2006/relationships/slideLayout" Target="../slideLayouts/slideLayout2.xml"/><Relationship Id="rId4" Type="http://schemas.openxmlformats.org/officeDocument/2006/relationships/hyperlink" Target="https://determined.ai/blog/cloud-v-onprem/"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hyperlink" Target="https://www.youtube.com/watch?v=XolgXocLOd8" TargetMode="External"/><Relationship Id="rId3" Type="http://schemas.openxmlformats.org/officeDocument/2006/relationships/hyperlink" Target="https://medium.com/the-artificial-impostor/smaller-docker-image-using-multi-stage-build-cb462e349968" TargetMode="External"/><Relationship Id="rId7" Type="http://schemas.openxmlformats.org/officeDocument/2006/relationships/hyperlink" Target="https://www.youtube.com/watch?v=-UYyyeYJAoQ" TargetMode="External"/><Relationship Id="rId2" Type="http://schemas.openxmlformats.org/officeDocument/2006/relationships/hyperlink" Target="https://medium.com/@vivekvscool/deploying-deep-learning-models-pytorch-nlp-with-flask-and-docker-929a9aba1d0c" TargetMode="External"/><Relationship Id="rId1" Type="http://schemas.openxmlformats.org/officeDocument/2006/relationships/slideLayout" Target="../slideLayouts/slideLayout2.xml"/><Relationship Id="rId6" Type="http://schemas.openxmlformats.org/officeDocument/2006/relationships/hyperlink" Target="https://www.youtube.com/watch?v=7-7p6WuDtbs" TargetMode="External"/><Relationship Id="rId5" Type="http://schemas.openxmlformats.org/officeDocument/2006/relationships/hyperlink" Target="https://towardsdatascience.com/whats-after-setting-up-a-gcp-computing-instance-running-a-custom-docker-container-with-tensorflow-eb0f077983c6" TargetMode="External"/><Relationship Id="rId4" Type="http://schemas.openxmlformats.org/officeDocument/2006/relationships/hyperlink" Target="https://medium.com/datadriveninvestor/deploy-your-pytorch-model-to-production-f69460192217"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cloud.google.com/nat/docs/gce-example" TargetMode="External"/><Relationship Id="rId2" Type="http://schemas.openxmlformats.org/officeDocument/2006/relationships/hyperlink" Target="https://cloud.google.com/pubsub/docs/" TargetMode="External"/><Relationship Id="rId1" Type="http://schemas.openxmlformats.org/officeDocument/2006/relationships/slideLayout" Target="../slideLayouts/slideLayout2.xml"/><Relationship Id="rId4" Type="http://schemas.openxmlformats.org/officeDocument/2006/relationships/hyperlink" Target="https://cloud.google.com/ai-platform/training/docs/using-gpus" TargetMode="External"/></Relationships>
</file>

<file path=ppt/slides/_rels/slide115.xml.rels><?xml version="1.0" encoding="UTF-8" standalone="yes"?>
<Relationships xmlns="http://schemas.openxmlformats.org/package/2006/relationships"><Relationship Id="rId8" Type="http://schemas.openxmlformats.org/officeDocument/2006/relationships/hyperlink" Target="https://www.kaggle.com/aman2000jaiswal/real-nlp-disaster-tweets" TargetMode="External"/><Relationship Id="rId3" Type="http://schemas.openxmlformats.org/officeDocument/2006/relationships/hyperlink" Target="https://arxiv.org/pdf/1908.10192.pdf" TargetMode="External"/><Relationship Id="rId7" Type="http://schemas.openxmlformats.org/officeDocument/2006/relationships/hyperlink" Target="https://arxiv.org/abs/1908.07245" TargetMode="External"/><Relationship Id="rId2" Type="http://schemas.openxmlformats.org/officeDocument/2006/relationships/hyperlink" Target="https://www.youtube.com/watch?v=Nq3auVtvd9Q" TargetMode="External"/><Relationship Id="rId1" Type="http://schemas.openxmlformats.org/officeDocument/2006/relationships/slideLayout" Target="../slideLayouts/slideLayout2.xml"/><Relationship Id="rId6" Type="http://schemas.openxmlformats.org/officeDocument/2006/relationships/hyperlink" Target="https://www.aclweb.org/anthology/D19-1533.pdf" TargetMode="External"/><Relationship Id="rId5" Type="http://schemas.openxmlformats.org/officeDocument/2006/relationships/hyperlink" Target="https://arxiv.org/pdf/1909.00426.pdf" TargetMode="External"/><Relationship Id="rId10" Type="http://schemas.openxmlformats.org/officeDocument/2006/relationships/hyperlink" Target="https://www.youtube.com/channel/UCNIkB2IeJ-6AmZv7bQ1oBYg" TargetMode="External"/><Relationship Id="rId4" Type="http://schemas.openxmlformats.org/officeDocument/2006/relationships/hyperlink" Target="https://arxiv.org/abs/2006.05152" TargetMode="External"/><Relationship Id="rId9" Type="http://schemas.openxmlformats.org/officeDocument/2006/relationships/hyperlink" Target="https://www.youtube.com/channel/UCZHmQk67mSJgfCCTn7xBfew" TargetMode="External"/></Relationships>
</file>

<file path=ppt/slides/_rels/slide116.xml.rels><?xml version="1.0" encoding="UTF-8" standalone="yes"?>
<Relationships xmlns="http://schemas.openxmlformats.org/package/2006/relationships"><Relationship Id="rId8" Type="http://schemas.openxmlformats.org/officeDocument/2006/relationships/hyperlink" Target="https://arxiv.org/pdf/1901.03735.pdf" TargetMode="External"/><Relationship Id="rId13" Type="http://schemas.openxmlformats.org/officeDocument/2006/relationships/hyperlink" Target="https://arxiv.org/abs/2004.00567" TargetMode="External"/><Relationship Id="rId3" Type="http://schemas.openxmlformats.org/officeDocument/2006/relationships/hyperlink" Target="https://www.aclweb.org/anthology/W19-5039.pdf" TargetMode="External"/><Relationship Id="rId7" Type="http://schemas.openxmlformats.org/officeDocument/2006/relationships/hyperlink" Target="https://paperswithcode.com/task/natural-language-inference" TargetMode="External"/><Relationship Id="rId12" Type="http://schemas.openxmlformats.org/officeDocument/2006/relationships/hyperlink" Target="https://arxiv.org/abs/2001.09908" TargetMode="External"/><Relationship Id="rId17" Type="http://schemas.openxmlformats.org/officeDocument/2006/relationships/hyperlink" Target="https://www.youtube.com/channel/UCNIkB2IeJ-6AmZv7bQ1oBYg" TargetMode="External"/><Relationship Id="rId2" Type="http://schemas.openxmlformats.org/officeDocument/2006/relationships/hyperlink" Target="https://github.com/jgc128/mednli" TargetMode="External"/><Relationship Id="rId16" Type="http://schemas.openxmlformats.org/officeDocument/2006/relationships/hyperlink" Target="https://www.youtube.com/channel/UCZHmQk67mSJgfCCTn7xBfew" TargetMode="External"/><Relationship Id="rId1" Type="http://schemas.openxmlformats.org/officeDocument/2006/relationships/slideLayout" Target="../slideLayouts/slideLayout2.xml"/><Relationship Id="rId6" Type="http://schemas.openxmlformats.org/officeDocument/2006/relationships/hyperlink" Target="https://www.idiap.ch/workshop/smld2019/slides/smld2019_james_henderson.pdf" TargetMode="External"/><Relationship Id="rId11" Type="http://schemas.openxmlformats.org/officeDocument/2006/relationships/hyperlink" Target="https://github.com/Unity-Technologies/obstacle-tower-env/blob/master/examples/gcp_training.md" TargetMode="External"/><Relationship Id="rId5" Type="http://schemas.openxmlformats.org/officeDocument/2006/relationships/hyperlink" Target="https://www.oreilly.com/content/textual-entailment-with-tensorflow/" TargetMode="External"/><Relationship Id="rId15" Type="http://schemas.openxmlformats.org/officeDocument/2006/relationships/hyperlink" Target="https://arxiv.org/abs/2007.02622" TargetMode="External"/><Relationship Id="rId10" Type="http://schemas.openxmlformats.org/officeDocument/2006/relationships/hyperlink" Target="https://github.com/Unity-Technologies/obstacle-tower-challenge" TargetMode="External"/><Relationship Id="rId4" Type="http://schemas.openxmlformats.org/officeDocument/2006/relationships/hyperlink" Target="https://trishalaneeraj.github.io/2017-12-22/semantic-entailment" TargetMode="External"/><Relationship Id="rId9" Type="http://schemas.openxmlformats.org/officeDocument/2006/relationships/hyperlink" Target="https://arxiv.org/abs/1902.01378" TargetMode="External"/><Relationship Id="rId14" Type="http://schemas.openxmlformats.org/officeDocument/2006/relationships/hyperlink" Target="https://arxiv.org/abs/2004.00980"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hyperlink" Target="https://machinelearningmastery.com/what-is-imbalanced-classification/" TargetMode="External"/><Relationship Id="rId2" Type="http://schemas.openxmlformats.org/officeDocument/2006/relationships/hyperlink" Target="https://medium.com/strands-tech-corner/unbalanced-datasets-what-to-do-144e0552d9cd"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towardsdatascience.com/deep-learning-unbalanced-training-data-solve-it-like-this-6c528e9efea6" TargetMode="External"/><Relationship Id="rId2" Type="http://schemas.openxmlformats.org/officeDocument/2006/relationships/hyperlink" Target="https://machinelearningmastery.com/tactics-to-combat-imbalanced-classes-in-your-machine-learning-dataset/" TargetMode="External"/><Relationship Id="rId1" Type="http://schemas.openxmlformats.org/officeDocument/2006/relationships/slideLayout" Target="../slideLayouts/slideLayout2.xml"/><Relationship Id="rId5" Type="http://schemas.openxmlformats.org/officeDocument/2006/relationships/hyperlink" Target="https://arxiv.org/search/cs?searchtype=author&amp;query=Partin-Vaisband%2C+I" TargetMode="External"/><Relationship Id="rId4" Type="http://schemas.openxmlformats.org/officeDocument/2006/relationships/hyperlink" Target="https://arxiv.org/search/cs?searchtype=author&amp;query=Utyamishev%2C+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hyperlink" Target="https://towardsdatascience.com/5-ways-to-detect-outliers-that-every-data-scientist-should-know-python-code-70a54335a623" TargetMode="External"/><Relationship Id="rId2" Type="http://schemas.openxmlformats.org/officeDocument/2006/relationships/hyperlink" Target="https://machinelearningmastery.com/model-based-outlier-detection-and-removal-in-python/"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blog.insightdatascience.com/automl-for-data-augmentation-e87cf692c366" TargetMode="External"/><Relationship Id="rId7" Type="http://schemas.openxmlformats.org/officeDocument/2006/relationships/hyperlink" Target="https://medium.com/swlh/data-augmentation-in-natural-language-processing-756e942b42f3" TargetMode="External"/><Relationship Id="rId2" Type="http://schemas.openxmlformats.org/officeDocument/2006/relationships/hyperlink" Target="https://medium.com/the-artificial-impostor/custom-image-augmentation-with-keras-70595b01aeac" TargetMode="External"/><Relationship Id="rId1" Type="http://schemas.openxmlformats.org/officeDocument/2006/relationships/slideLayout" Target="../slideLayouts/slideLayout2.xml"/><Relationship Id="rId6" Type="http://schemas.openxmlformats.org/officeDocument/2006/relationships/hyperlink" Target="https://towardsdatascience.com/data-augmentation-in-nlp-2801a34dfc28" TargetMode="External"/><Relationship Id="rId5" Type="http://schemas.openxmlformats.org/officeDocument/2006/relationships/hyperlink" Target="https://medium.com/secure-and-private-ai-writing-challenge/data-augmentation-increases-accuracy-of-your-model-but-how-aa1913468722" TargetMode="External"/><Relationship Id="rId4" Type="http://schemas.openxmlformats.org/officeDocument/2006/relationships/hyperlink" Target="https://machinelearningmastery.com/how-to-configure-image-data-augmentation-when-training-deep-learning-neural-networks/"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towardsdatascience.com/what-are-adversarial-examples-in-nlp-f928c574478e" TargetMode="Externa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23.xml.rels><?xml version="1.0" encoding="UTF-8" standalone="yes"?>
<Relationships xmlns="http://schemas.openxmlformats.org/package/2006/relationships"><Relationship Id="rId8" Type="http://schemas.openxmlformats.org/officeDocument/2006/relationships/hyperlink" Target="https://www.pluralsight.com/guides/cleaning-up-data-from-outliers" TargetMode="External"/><Relationship Id="rId13" Type="http://schemas.openxmlformats.org/officeDocument/2006/relationships/hyperlink" Target="https://github.com/QData/TextAttack" TargetMode="External"/><Relationship Id="rId3" Type="http://schemas.openxmlformats.org/officeDocument/2006/relationships/hyperlink" Target="https://colab.research.google.com/github/keras-team/keras-io/blob/master/examples/structured_data/ipynb/imbalanced_classification.ipynb#scrollTo=4HR9CrKCGO2l" TargetMode="External"/><Relationship Id="rId7" Type="http://schemas.openxmlformats.org/officeDocument/2006/relationships/hyperlink" Target="https://colab.research.google.com/github/Shivam-verma7/machine-learning/blob/master/Outliers-checkpoint.ipynb" TargetMode="External"/><Relationship Id="rId12" Type="http://schemas.openxmlformats.org/officeDocument/2006/relationships/hyperlink" Target="https://colab.research.google.com/drive/109vu3F1LTzD1gdVV6cho9fKGx7lzbFll" TargetMode="External"/><Relationship Id="rId2" Type="http://schemas.openxmlformats.org/officeDocument/2006/relationships/hyperlink" Target="https://colab.research.google.com/drive/1-iCeyK8J-MlxLi2Oc8Rz2_wKloma_vOP" TargetMode="External"/><Relationship Id="rId16" Type="http://schemas.openxmlformats.org/officeDocument/2006/relationships/hyperlink" Target="https://colab.research.google.com/drive/1QGjUO2np6HBbbjm2Nbof885DN4IFY1dw" TargetMode="External"/><Relationship Id="rId1" Type="http://schemas.openxmlformats.org/officeDocument/2006/relationships/slideLayout" Target="../slideLayouts/slideLayout2.xml"/><Relationship Id="rId6" Type="http://schemas.openxmlformats.org/officeDocument/2006/relationships/hyperlink" Target="https://colab.research.google.com/drive/1yOwOgqhG4ps_NYohr27psPAPX4dIUAci#scrollTo=eu6ggHE8F_lK" TargetMode="External"/><Relationship Id="rId11" Type="http://schemas.openxmlformats.org/officeDocument/2006/relationships/hyperlink" Target="https://colab.research.google.com/github/google/eng-edu/blob/master/ml/pc/exercises/image_classification_part2.ipynb" TargetMode="External"/><Relationship Id="rId5" Type="http://schemas.openxmlformats.org/officeDocument/2006/relationships/hyperlink" Target="https://medium.com/@chegeX/bank-fraud-detection-for-imbalanced-data-using-python-2e1c194680ce" TargetMode="External"/><Relationship Id="rId15" Type="http://schemas.openxmlformats.org/officeDocument/2006/relationships/hyperlink" Target="https://towardsdatascience.com/generating-new-faces-with-variational-autoencoders-d13cfcb5f0a8" TargetMode="External"/><Relationship Id="rId10" Type="http://schemas.openxmlformats.org/officeDocument/2006/relationships/hyperlink" Target="https://www.kaggle.com/init927/nlp-data-augmentation" TargetMode="External"/><Relationship Id="rId4" Type="http://schemas.openxmlformats.org/officeDocument/2006/relationships/hyperlink" Target="https://colab.research.google.com/github/tensorflow/docs/blob/master/site/en/tutorials/structured_data/imbalanced_data.ipynb?hl=fr#scrollTo=7JfLUlawto_D" TargetMode="External"/><Relationship Id="rId9" Type="http://schemas.openxmlformats.org/officeDocument/2006/relationships/hyperlink" Target="https://colab.research.google.com/github/tensorflow/examples/blob/master/courses/udacity_intro_to_tensorflow_for_deep_learning/l05c02_dogs_vs_cats_with_augmentation.ipynb" TargetMode="External"/><Relationship Id="rId14" Type="http://schemas.openxmlformats.org/officeDocument/2006/relationships/hyperlink" Target="https://colab.research.google.com/github/lexfridman/mit-deep-learning/blob/master/tutorial_gans/tutorial_gans.ipynb#scrollTo=M5nWEwyjNngd"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hyperlink" Target="https://towardsdatascience.com/intro-to-google-colab-for-data-analytics-da5e3a37af8a" TargetMode="External"/><Relationship Id="rId13" Type="http://schemas.openxmlformats.org/officeDocument/2006/relationships/hyperlink" Target="https://medium.com/rapids-ai/tsne-with-gpus-hours-to-seconds-9d9c17c941db" TargetMode="External"/><Relationship Id="rId3" Type="http://schemas.openxmlformats.org/officeDocument/2006/relationships/hyperlink" Target="https://towardsdatascience.com/15-stunning-data-visualizations-and-what-you-can-learn-from-them-fc5b78f21fb8" TargetMode="External"/><Relationship Id="rId7" Type="http://schemas.openxmlformats.org/officeDocument/2006/relationships/hyperlink" Target="https://colab.research.google.com/github/jakevdp/PythonDataScienceHandbook/blob/master/notebooks/04.00-Introduction-To-Matplotlib.ipynb" TargetMode="External"/><Relationship Id="rId12" Type="http://schemas.openxmlformats.org/officeDocument/2006/relationships/hyperlink" Target="https://medium.com/nightingale/the-7-biggest-issues-data-visualization-faces-today-7bf6b6457b72" TargetMode="External"/><Relationship Id="rId2" Type="http://schemas.openxmlformats.org/officeDocument/2006/relationships/hyperlink" Target="https://towardsdatascience.com/the-next-level-of-data-visualization-in-python-dd6e99039d5e" TargetMode="External"/><Relationship Id="rId1" Type="http://schemas.openxmlformats.org/officeDocument/2006/relationships/slideLayout" Target="../slideLayouts/slideLayout2.xml"/><Relationship Id="rId6" Type="http://schemas.openxmlformats.org/officeDocument/2006/relationships/hyperlink" Target="https://colab.research.google.com/notebooks/charts.ipynb" TargetMode="External"/><Relationship Id="rId11" Type="http://schemas.openxmlformats.org/officeDocument/2006/relationships/hyperlink" Target="https://visme.co/blog/examples-data-visualizations/" TargetMode="External"/><Relationship Id="rId5" Type="http://schemas.openxmlformats.org/officeDocument/2006/relationships/hyperlink" Target="https://towardsdatascience.com/5-quick-and-easy-data-visualizations-in-python-with-code-a2284bae952f" TargetMode="External"/><Relationship Id="rId10" Type="http://schemas.openxmlformats.org/officeDocument/2006/relationships/hyperlink" Target="https://interactions.acm.org/archive/view/july-august-2018/the-good-the-bad-and-the-biased" TargetMode="External"/><Relationship Id="rId4" Type="http://schemas.openxmlformats.org/officeDocument/2006/relationships/hyperlink" Target="https://colab.research.google.com/github/jakevdp/PythonDataScienceHandbook/blob/master/notebooks/04.14-Visualization-With-Seaborn.ipynb" TargetMode="External"/><Relationship Id="rId9" Type="http://schemas.openxmlformats.org/officeDocument/2006/relationships/hyperlink" Target="https://hbr.org/2016/06/visualizations-that-really-work"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hyperlink" Target="https://medium.com/@vivek.yadav/driving-performance-of-augmentation-based-deep-learning-model-on-udacity-data-247d2234fc49" TargetMode="External"/><Relationship Id="rId2" Type="http://schemas.openxmlformats.org/officeDocument/2006/relationships/hyperlink" Target="https://medium.com/swlh/how-data-augmentation-improves-your-cnn-performance-an-experiment-in-pytorch-and-torchvision-e5fb36d038fb" TargetMode="Externa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medium.com/@vivek.yadav/improved-performance-of-deep-learning-neural-network-models-on-traffic-sign-classification-using-6355346da2dc"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towardsdatascience.com/understanding-learning-rates-and-how-it-improves-performance-in-deep-learning-d0d4059c1c10" TargetMode="Externa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hyperlink" Target="https://towardsdatascience.com/experiments-on-hyperparameter-tuning-in-deep-learning-rules-to-follow-efe6a5bb60af"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towardsdatascience.com/available-hyperparameter-optimization-techniques-dc60fb836264" TargetMode="External"/><Relationship Id="rId2" Type="http://schemas.openxmlformats.org/officeDocument/2006/relationships/hyperlink" Target="https://medium.com/analytics-vidhya/4-proven-tricks-to-improve-your-deep-learning-models-performance-b9db85e1b290" TargetMode="External"/><Relationship Id="rId1" Type="http://schemas.openxmlformats.org/officeDocument/2006/relationships/slideLayout" Target="../slideLayouts/slideLayout2.xml"/><Relationship Id="rId4" Type="http://schemas.openxmlformats.org/officeDocument/2006/relationships/hyperlink" Target="https://towardsdatascience.com/automated-machine-learning-hyperparameter-tuning-in-python-dfda59b72f8a"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neuralnetworksanddeeplearning.com/chap2.html" TargetMode="External"/><Relationship Id="rId2" Type="http://schemas.openxmlformats.org/officeDocument/2006/relationships/hyperlink" Target="https://towardsdatascience.com/a-step-by-step-implementation-of-gradient-descent-and-backpropagation-d58bda486110" TargetMode="Externa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hyperlink" Target="https://medium.com/@lessw/new-deep-learning-optimizer-ranger-synergistic-combination-of-radam-lookahead-for-the-best-of-2dc83f79a48d" TargetMode="External"/><Relationship Id="rId2" Type="http://schemas.openxmlformats.org/officeDocument/2006/relationships/hyperlink" Target="https://medium.com/@lessw/new-state-of-the-art-ai-optimizer-rectified-adam-radam-5d854730807b" TargetMode="External"/><Relationship Id="rId1" Type="http://schemas.openxmlformats.org/officeDocument/2006/relationships/slideLayout" Target="../slideLayouts/slideLayout2.xml"/><Relationship Id="rId4" Type="http://schemas.openxmlformats.org/officeDocument/2006/relationships/hyperlink" Target="https://towardsdatascience.com/an-intuitive-understanding-of-the-lamb-optimizer-46f8c0ae4866"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medium.com/@SeoJaeDuk/well-read-students-learn-better-on-the-importance-of-pre-training-compact-models-506adb82f28c" TargetMode="External"/><Relationship Id="rId2" Type="http://schemas.openxmlformats.org/officeDocument/2006/relationships/hyperlink" Target="https://towardsdatascience.com/complexity-generalization-computational-cost-in-nlp-modeling-of-morphologically-rich-languages-7fa2c0b45909"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towardsdatascience.com/distilling-bert-how-to-achieve-bert-performance-using-logistic-regression-69a7fc14249d" TargetMode="External"/><Relationship Id="rId2" Type="http://schemas.openxmlformats.org/officeDocument/2006/relationships/hyperlink" Target="https://medium.com/syncedreview/deepmind-explores-generalization-and-efficiency-in-algorithm-design-7c6d386133b5" TargetMode="External"/><Relationship Id="rId1" Type="http://schemas.openxmlformats.org/officeDocument/2006/relationships/slideLayout" Target="../slideLayouts/slideLayout2.xml"/><Relationship Id="rId5" Type="http://schemas.openxmlformats.org/officeDocument/2006/relationships/hyperlink" Target="https://medium.com/@ODSC/ensemble-models-demystified-c871d5ee7793" TargetMode="External"/><Relationship Id="rId4" Type="http://schemas.openxmlformats.org/officeDocument/2006/relationships/hyperlink" Target="https://towardsdatascience.com/model-distillation-and-compression-for-recommender-systems-in-pytorch-5d81c0f2c0ec"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www.coursera.org/specializations/aml" TargetMode="External"/><Relationship Id="rId2" Type="http://schemas.openxmlformats.org/officeDocument/2006/relationships/hyperlink" Target="https://gdg.community.dev/gdg-cloud-calgary/" TargetMode="External"/><Relationship Id="rId1" Type="http://schemas.openxmlformats.org/officeDocument/2006/relationships/slideLayout" Target="../slideLayouts/slideLayout2.xml"/><Relationship Id="rId6" Type="http://schemas.openxmlformats.org/officeDocument/2006/relationships/hyperlink" Target="https://www.coursera.org/specializations/reinforcement-learning" TargetMode="External"/><Relationship Id="rId5" Type="http://schemas.openxmlformats.org/officeDocument/2006/relationships/hyperlink" Target="https://www.coursera.org/professional-certificates/tensorflow-in-practice" TargetMode="External"/><Relationship Id="rId4" Type="http://schemas.openxmlformats.org/officeDocument/2006/relationships/hyperlink" Target="https://www.coursera.org/specializations/deep-learnin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jeremyjordan.me/nn-learning-rate/"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kK8-jCCR4is&amp;feature=youtu.be" TargetMode="External"/><Relationship Id="rId2" Type="http://schemas.openxmlformats.org/officeDocument/2006/relationships/hyperlink" Target="https://towardsdatascience.com/batch-normalization-in-neural-networks-1ac91516821c"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s://www.coursera.org/specializations/deep-learning" TargetMode="External"/><Relationship Id="rId2" Type="http://schemas.openxmlformats.org/officeDocument/2006/relationships/hyperlink" Target="https://www.youtube.com/watch?v=G5b4jRBKNxw&amp;list=PLZbbT5o_s2xq7LwI2y8_QtvuXZedL6tQU&amp;index=25"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oFFbKogYdfc&amp;list=PLQY2H8rRoyvwLbzbnKJ59NkZvQAW9wLbx&amp;index=27"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wMjG_-KHTpo8aP1Q2u_OaclVnUlcy9ms/view?usp=sharing" TargetMode="External"/><Relationship Id="rId2" Type="http://schemas.openxmlformats.org/officeDocument/2006/relationships/hyperlink" Target="https://docs.conda.io/projects/conda/en/4.6.0/_downloads/52a95608c49671267e40c689e0bc00ca/conda-cheatsheet.pdf" TargetMode="External"/><Relationship Id="rId1" Type="http://schemas.openxmlformats.org/officeDocument/2006/relationships/slideLayout" Target="../slideLayouts/slideLayout1.xml"/><Relationship Id="rId6" Type="http://schemas.openxmlformats.org/officeDocument/2006/relationships/hyperlink" Target="https://gdg.community.dev/gdg-cloud-calgary/" TargetMode="External"/><Relationship Id="rId5" Type="http://schemas.openxmlformats.org/officeDocument/2006/relationships/hyperlink" Target="https://www.youtube.com/playlist?list=PLPfUOXm_B7SzchTr3_RDoB5rZ2O6HOmEn" TargetMode="External"/><Relationship Id="rId4" Type="http://schemas.openxmlformats.org/officeDocument/2006/relationships/hyperlink" Target="https://github.com/GDGCloudCalgary/ai_fundamentals_session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mlexplained.com/2018/11/30/an-overview-of-normalization-methods-in-deep-learning/" TargetMode="External"/><Relationship Id="rId2" Type="http://schemas.openxmlformats.org/officeDocument/2006/relationships/hyperlink" Target="https://machinelearningmastery.com/how-to-improve-neural-network-stability-and-modeling-performance-with-data-scaling/"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owardsdatascience.com/metrics-to-evaluate-your-machine-learning-algorithm-f10ba6e38234" TargetMode="External"/><Relationship Id="rId2" Type="http://schemas.openxmlformats.org/officeDocument/2006/relationships/hyperlink" Target="https://machinelearningmastery.com/metrics-evaluate-machine-learning-algorithms-python/" TargetMode="External"/><Relationship Id="rId1" Type="http://schemas.openxmlformats.org/officeDocument/2006/relationships/slideLayout" Target="../slideLayouts/slideLayout2.xml"/><Relationship Id="rId4" Type="http://schemas.openxmlformats.org/officeDocument/2006/relationships/hyperlink" Target="https://www.youtube.com/watch?v=2AQKmw14mH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esgbmJ6SnSY" TargetMode="External"/><Relationship Id="rId2" Type="http://schemas.openxmlformats.org/officeDocument/2006/relationships/hyperlink" Target="https://stanford.edu/~shervine/teaching/cs-230/cheatsheet-recurrent-neural-networks"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youtube.com/watch?v=RrB605Mbpic"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towardsdatascience.com/the-vanishing-gradient-problem-69bf08b15484"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learn-love-ai/the-curious-case-of-the-vanishing-exploding-gradient-bf58ec6822eb"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coursera.org/specializations/deep-learning" TargetMode="External"/><Relationship Id="rId2" Type="http://schemas.openxmlformats.org/officeDocument/2006/relationships/hyperlink" Target="https://www.youtube.com/watch?v=G5b4jRBKNxw&amp;list=PLZbbT5o_s2xq7LwI2y8_QtvuXZedL6tQU&amp;index=25"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exaWOE8jvy8&amp;list=PLqnslRFeH2UrcDBWF5mfPGpqQDSta6VK4&amp;index=2" TargetMode="External"/><Relationship Id="rId2" Type="http://schemas.openxmlformats.org/officeDocument/2006/relationships/hyperlink" Target="https://www.youtube.com/watch?v=BzcBsTou0C0&amp;list=PLQVvvaa0QuDdeMyHEYc0gxFpYwHY2Qfdh&amp;index=1" TargetMode="External"/><Relationship Id="rId1" Type="http://schemas.openxmlformats.org/officeDocument/2006/relationships/slideLayout" Target="../slideLayouts/slideLayout3.xml"/><Relationship Id="rId4" Type="http://schemas.openxmlformats.org/officeDocument/2006/relationships/hyperlink" Target="https://pytorch.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the-artificial-impostor/implementing-beam-search-part-1-4f53482daabe" TargetMode="External"/><Relationship Id="rId2" Type="http://schemas.openxmlformats.org/officeDocument/2006/relationships/hyperlink" Target="https://machinelearningmastery.com/beam-search-decoder-natural-language-processing/"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tensorflow.org/tutorials/text/word_embedding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towardsdatascience.com/a-comprehensive-hands-on-guide-to-transfer-learning-with-real-world-applications-in-deep-learning-212bf3b2f27a"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medium.com/@b.terryjack/deep-learning-the-transformer-9ae5e9c5a190#:~:text=RNNs&amp;text=The%20Encoders%20job%20is%20to,encoder%20RNN's%20final%20hidden%20state.&amp;text=This%20context%20vector%20is%20the,the%20input%20text%2C%20etc"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tensorflow.org/tutorials/text/nmt_with_attention" TargetMode="Externa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medium.com/@b.terryjack/deep-learning-the-transformer-9ae5e9c5a190#:~:text=RNNs&amp;text=The%20Encoders%20job%20is%20to,encoder%20RNN's%20final%20hidden%20state.&amp;text=This%20context%20vector%20is%20the,the%20input%20text%2C%20etc"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luon-nlp.mxnet.io/examples/language_model/language_model.html" TargetMode="External"/><Relationship Id="rId2" Type="http://schemas.openxmlformats.org/officeDocument/2006/relationships/hyperlink" Target="http://jalammar.github.io/illustrated-gpt2/" TargetMode="External"/><Relationship Id="rId1" Type="http://schemas.openxmlformats.org/officeDocument/2006/relationships/slideLayout" Target="../slideLayouts/slideLayout2.xml"/><Relationship Id="rId6" Type="http://schemas.openxmlformats.org/officeDocument/2006/relationships/hyperlink" Target="https://towardsdatascience.com/bert-explained-state-of-the-art-language-model-for-nlp-f8b21a9b6270" TargetMode="External"/><Relationship Id="rId5" Type="http://schemas.openxmlformats.org/officeDocument/2006/relationships/image" Target="../media/image34.png"/><Relationship Id="rId4" Type="http://schemas.openxmlformats.org/officeDocument/2006/relationships/hyperlink" Target="https://talktotransformer.com/"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machinelearningmastery.com/a-tour-of-machine-learning-algorithms/"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super.gluebenchmark.com/" TargetMode="External"/><Relationship Id="rId2" Type="http://schemas.openxmlformats.org/officeDocument/2006/relationships/hyperlink" Target="https://towardsdatascience.com/evaluation-of-an-nlp-model-latest-benchmarks-90fd8ce6fae5"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uggingface/transformers" TargetMode="External"/><Relationship Id="rId2" Type="http://schemas.openxmlformats.org/officeDocument/2006/relationships/hyperlink" Target="https://github.com/google-research?q=bert&amp;type=&amp;languag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analyticsvidhya.com/blog/2020/01/first-text-classification-in-pytorch/" TargetMode="External"/><Relationship Id="rId2" Type="http://schemas.openxmlformats.org/officeDocument/2006/relationships/hyperlink" Target="https://www.kaggle.com/shoheiazuma/tweet-sentiment-roberta-pytorch" TargetMode="External"/><Relationship Id="rId1" Type="http://schemas.openxmlformats.org/officeDocument/2006/relationships/slideLayout" Target="../slideLayouts/slideLayout1.xml"/><Relationship Id="rId4" Type="http://schemas.openxmlformats.org/officeDocument/2006/relationships/hyperlink" Target="https://www.curiousily.com/posts/sentiment-analysis-with-bert-and-hugging-face-using-pytorch-and-python/"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youtu.be/8N-nM3QW7O0" TargetMode="External"/><Relationship Id="rId2" Type="http://schemas.openxmlformats.org/officeDocument/2006/relationships/hyperlink" Target="https://colab.research.google.com/drive/1PHv-IRLPCtv7oTcIGbsgZHqrB5LPvB7S#scrollTo=Tbodro8Fpmwr" TargetMode="External"/><Relationship Id="rId1" Type="http://schemas.openxmlformats.org/officeDocument/2006/relationships/slideLayout" Target="../slideLayouts/slideLayout2.xml"/><Relationship Id="rId5" Type="http://schemas.openxmlformats.org/officeDocument/2006/relationships/hyperlink" Target="https://colab.research.google.com/github/r9y9/Colaboratory/blob/master/DeepVoice3_multi_speaker_TTS_en_demo.ipynb/" TargetMode="External"/><Relationship Id="rId4" Type="http://schemas.openxmlformats.org/officeDocument/2006/relationships/hyperlink" Target="https://www.tensorflow.org/tutorials/text/text_generati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pyimagesearch.com/2017/03/20/imagenet-vggnet-resnet-inception-xception-keras/"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towardsdatascience.com/illustrated-10-cnn-architectures-95d78ace614d"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NgTP8DV7_zs" TargetMode="External"/><Relationship Id="rId2" Type="http://schemas.openxmlformats.org/officeDocument/2006/relationships/hyperlink" Target="https://www.youtube.com/watch?v=ByeRnmHJ-uk" TargetMode="External"/><Relationship Id="rId1" Type="http://schemas.openxmlformats.org/officeDocument/2006/relationships/slideLayout" Target="../slideLayouts/slideLayout2.xml"/><Relationship Id="rId5" Type="http://schemas.openxmlformats.org/officeDocument/2006/relationships/hyperlink" Target="https://towardsdatascience.com/one-shot-learning-with-siamese-networks-using-keras-17f34e75bb3d" TargetMode="External"/><Relationship Id="rId4" Type="http://schemas.openxmlformats.org/officeDocument/2006/relationships/hyperlink" Target="https://www.sicara.ai/blog/2019-07-30-image-classification-few-shot-meta-learnin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1612.00593"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machinelearningmastery.com/a-tour-of-machine-learning-algorithms/" TargetMode="Externa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hyperlink" Target="https://www.analyticsvidhya.com/blog/2019/09/step-by-step-deep-learning-tutorial-video-classification-python/" TargetMode="External"/><Relationship Id="rId2" Type="http://schemas.openxmlformats.org/officeDocument/2006/relationships/hyperlink" Target="https://github.com/kenshohara/video-classification-3d-cnn-pytorch" TargetMode="External"/><Relationship Id="rId1" Type="http://schemas.openxmlformats.org/officeDocument/2006/relationships/slideLayout" Target="../slideLayouts/slideLayout1.xml"/><Relationship Id="rId4" Type="http://schemas.openxmlformats.org/officeDocument/2006/relationships/hyperlink" Target="https://www.pyimagesearch.com/2019/07/15/video-classification-with-keras-and-deep-learning/"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papers.nips.cc/paper/769-signature-verification-using-a-siamese-time-delay-neural-network.pdf"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s://medium.com/@reachraktim/object-tracking-with-siamese-networks-and-detectron2-572e04dac547"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towardsdatascience.com/lossless-triplet-loss-7e932f990b24" TargetMode="External"/><Relationship Id="rId2" Type="http://schemas.openxmlformats.org/officeDocument/2006/relationships/hyperlink" Target="https://towardsdatascience.com/contrasting-contrastive-loss-functions-3c13ca5f055e#:~:text=%20Types%20of%20contrastive%20loss%20functions%20%201,loss%20is%20a%20generalization%20of%20triplet...%20More%20"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colab.research.google.com/github/mlvlab/COSE474/blob/master/3_Object_Detection_and_MOT_tutorial.ipynb" TargetMode="External"/><Relationship Id="rId1" Type="http://schemas.openxmlformats.org/officeDocument/2006/relationships/slideLayout" Target="../slideLayouts/slideLayout2.xml"/><Relationship Id="rId4" Type="http://schemas.openxmlformats.org/officeDocument/2006/relationships/hyperlink" Target="https://towardsdatascience.com/r-cnn-fast-r-cnn-faster-r-cnn-yolo-object-detection-algorithms-36d53571365e"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towardsdatascience.com/faster-rcnn-object-detection-f865e5ed7fc4#:~:text=Faster%20RCNN%20is%20an%20object%20detection%20architecture%20presented,Shot%20Detector%29.%20Let%E2%80%99s%20explain%20how%20this%20architecture%20works%2C"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colab.research.google.com/github/mlvlab/COSE474/blob/master/3_Object_Detection_and_MOT_tutorial.ipynb"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oBklltKXtDE" TargetMode="External"/><Relationship Id="rId2" Type="http://schemas.openxmlformats.org/officeDocument/2006/relationships/hyperlink" Target="https://medium.com/@reachraktim/object-tracking-with-siamese-networks-and-detectron2-572e04dac547"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hyperlink" Target="https://www.wandb.com/tutorial/one-shot-learning" TargetMode="External"/><Relationship Id="rId2" Type="http://schemas.openxmlformats.org/officeDocument/2006/relationships/hyperlink" Target="https://www.wandb.com/tutorial/transfer-learning" TargetMode="External"/><Relationship Id="rId1" Type="http://schemas.openxmlformats.org/officeDocument/2006/relationships/slideLayout" Target="../slideLayouts/slideLayout2.xml"/><Relationship Id="rId5" Type="http://schemas.openxmlformats.org/officeDocument/2006/relationships/hyperlink" Target="https://github.com/ultralytics/yolov3" TargetMode="External"/><Relationship Id="rId4" Type="http://schemas.openxmlformats.org/officeDocument/2006/relationships/hyperlink" Target="https://github.com/lukas/ml-class/tree/master/video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colab.research.google.com/github/mlvlab/COSE474/blob/master/3_Object_Detection_and_MOT_tutorial.ipynb#scrollTo=WnsyoUpmz42L" TargetMode="External"/><Relationship Id="rId2" Type="http://schemas.openxmlformats.org/officeDocument/2006/relationships/hyperlink" Target="https://colab.research.google.com/github/tensorflow/hub/blob/master/examples/colab/object_detection.ipynb#scrollTo=lrUt_eWxBe1G" TargetMode="External"/><Relationship Id="rId1" Type="http://schemas.openxmlformats.org/officeDocument/2006/relationships/slideLayout" Target="../slideLayouts/slideLayout2.xml"/><Relationship Id="rId5" Type="http://schemas.openxmlformats.org/officeDocument/2006/relationships/hyperlink" Target="https://colab.research.google.com/github/vindruid/yolov3-in-colab/blob/master/yolov3_video.ipynb#scrollTo=47aetUx1Mm4I" TargetMode="External"/><Relationship Id="rId4" Type="http://schemas.openxmlformats.org/officeDocument/2006/relationships/hyperlink" Target="https://colab.research.google.com/drive/1ujJ9IV_64mq6VBuNkywUMCU_y7lHtqHD#scrollTo=sH3J9kx9bnPv"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medium.com/predict/face-recognition-from-scratch-using-siamese-networks-and-tensorflow-df03e32f8cd0" TargetMode="External"/><Relationship Id="rId2" Type="http://schemas.openxmlformats.org/officeDocument/2006/relationships/hyperlink" Target="https://hub.packtpub.com/face-recognition-using-siamese-networks-tutorial/" TargetMode="External"/><Relationship Id="rId1" Type="http://schemas.openxmlformats.org/officeDocument/2006/relationships/slideLayout" Target="../slideLayouts/slideLayout2.xml"/><Relationship Id="rId4" Type="http://schemas.openxmlformats.org/officeDocument/2006/relationships/hyperlink" Target="https://github.com/shubham0204/Face_Recognition_with_T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Recursion" TargetMode="External"/><Relationship Id="rId2" Type="http://schemas.openxmlformats.org/officeDocument/2006/relationships/hyperlink" Target="https://en.wikipedia.org/wiki/Dynamic_programming" TargetMode="Externa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hyperlink" Target="https://en.wikipedia.org/wiki/Optimal_substructure"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hyperlink" Target="https://towardsdatascience.com/introduction-to-hidden-markov-models-cd2c93e6b781" TargetMode="External"/><Relationship Id="rId2" Type="http://schemas.openxmlformats.org/officeDocument/2006/relationships/hyperlink" Target="https://en.wikipedia.org/wiki/Hidden_Markov_model"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www.youtube.com/watch?v=J_y5hx_ySCg&amp;list=PLix7MmR3doRo3NGNzrq48FItR3TDyuLCo"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towardsdatascience.com/a-zero-math-introduction-to-markov-chain-monte-carlo-methods-dcba889e0c50" TargetMode="Externa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hyperlink" Target="https://en.wikipedia.org/wiki/Markov_chain_Monte_Carlo" TargetMode="External"/><Relationship Id="rId4" Type="http://schemas.openxmlformats.org/officeDocument/2006/relationships/hyperlink" Target="https://towardsdatascience.com/mcmc-intuition-for-everyone-5ae79fff22b1"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towardsdatascience.com/a-zero-math-introduction-to-markov-chain-monte-carlo-methods-dcba889e0c50"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www.analyticsvidhya.com/blog/2018/11/reinforcement-learning-introduction-monte-carlo-learning-openai-gy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hyperlink" Target="https://www.analyticsvidhya.com/blog/2018/11/reinforcement-learning-introduction-monte-carlo-learning-openai-gym/" TargetMode="External"/></Relationships>
</file>

<file path=ppt/slides/_rels/slide67.xml.rels><?xml version="1.0" encoding="UTF-8" standalone="yes"?>
<Relationships xmlns="http://schemas.openxmlformats.org/package/2006/relationships"><Relationship Id="rId2" Type="http://schemas.openxmlformats.org/officeDocument/2006/relationships/hyperlink" Target="https://towardsdatascience.com/introduction-to-various-reinforcement-learning-algorithms-i-q-learning-sarsa-dqn-ddpg-72a5e0cb6287"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deeplizard.com/learn/video/nyjbcRQ-uQ8" TargetMode="External"/><Relationship Id="rId7" Type="http://schemas.openxmlformats.org/officeDocument/2006/relationships/image" Target="../media/image60.pn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banditalgs.com/2016/09/18/the-upper-confidence-bound-algorithm/#:~:text=We%20now%20describe%20the%20celebrated%20Upper%20Confidence%20Bound,depending%20on%20the%20distributional%20assumptions%20on%20the%20noise." TargetMode="Externa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hyperlink" Target="https://en.wikipedia.org/wiki/Thompson_sampling" TargetMode="External"/><Relationship Id="rId4" Type="http://schemas.openxmlformats.org/officeDocument/2006/relationships/hyperlink" Target="https://www.geeksforgeeks.org/upper-confidence-bound-algorithm-in-reinforcement-learnin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bvRO3BYUl44" TargetMode="External"/><Relationship Id="rId2" Type="http://schemas.openxmlformats.org/officeDocument/2006/relationships/hyperlink" Target="https://towardsdatascience.com/an-overview-of-classic-reinforcement-learning-algorithms-part-1-f79c8b87e5af"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incompleteideas.net/book/ebook/node46.html"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towardsdatascience.com/learning-reinforcement-learning-reinforce-with-pytorch-5e8ad7fc7da0" TargetMode="Externa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youtube.com/watch?v=2vJtbAha3To"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medium.com/@jonathan_hui/rl-proximal-policy-optimization-ppo-explained-77f014ec3f12" TargetMode="Externa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hyperlink" Target="https://www.youtube.com/watch?v=5P7I-xPq8u8"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hyperlink" Target="https://colab.research.google.com/github/Hvass-Labs/TensorFlow-Tutorials/blob/master/16_Reinforcement_Learning.ipynb#scrollTo=V2clLxry-3Gg" TargetMode="External"/><Relationship Id="rId2" Type="http://schemas.openxmlformats.org/officeDocument/2006/relationships/hyperlink" Target="https://github.com/lazyprogrammer/machine_learning_examples.git" TargetMode="External"/><Relationship Id="rId1" Type="http://schemas.openxmlformats.org/officeDocument/2006/relationships/slideLayout" Target="../slideLayouts/slideLayout2.xml"/><Relationship Id="rId5" Type="http://schemas.openxmlformats.org/officeDocument/2006/relationships/hyperlink" Target="https://deeplizard.com/learn/video/nyjbcRQ-uQ8" TargetMode="External"/><Relationship Id="rId4" Type="http://schemas.openxmlformats.org/officeDocument/2006/relationships/hyperlink" Target="https://www.udemy.com/course/deep-reinforcement-learning-in-python/"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toptal.com/deep-learning/pytorch-reinforcement-learning-tutorial" TargetMode="External"/><Relationship Id="rId2" Type="http://schemas.openxmlformats.org/officeDocument/2006/relationships/hyperlink" Target="https://www.youtube.com/watch?v=9M_KPXwnrlE&amp;list=PLQVvvaa0QuDdhOnp-FnVStDsALpYk2hk0" TargetMode="External"/><Relationship Id="rId1" Type="http://schemas.openxmlformats.org/officeDocument/2006/relationships/slideLayout" Target="../slideLayouts/slideLayout2.xml"/><Relationship Id="rId6" Type="http://schemas.openxmlformats.org/officeDocument/2006/relationships/hyperlink" Target="https://www.udacity.com/course/reinforcement-learning--ud600" TargetMode="External"/><Relationship Id="rId5" Type="http://schemas.openxmlformats.org/officeDocument/2006/relationships/hyperlink" Target="https://www.coursera.org/specializations/reinforcement-learning" TargetMode="External"/><Relationship Id="rId4" Type="http://schemas.openxmlformats.org/officeDocument/2006/relationships/hyperlink" Target="https://www.freecodecamp.org/news/an-introduction-to-deep-q-learning-lets-play-doom-54d02d8017d8/"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DbeIqrwb_dE&amp;list=PLqnslRFeH2UrcDBWF5mfPGpqQDSta6VK4&amp;index=3&amp;pbjreload=10" TargetMode="External"/><Relationship Id="rId2" Type="http://schemas.openxmlformats.org/officeDocument/2006/relationships/hyperlink" Target="https://www.youtube.com/watch?v=9j-_dOze4IM&amp;list=PLQVvvaa0QuDdeMyHEYc0gxFpYwHY2Qfdh&amp;index=4"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8L11aMN5KY8" TargetMode="External"/><Relationship Id="rId2" Type="http://schemas.openxmlformats.org/officeDocument/2006/relationships/hyperlink" Target="https://towardsdatascience.com/generative-adversarial-networks-gans-a-beginners-guide-f37c9f3b7817" TargetMode="Externa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s://machinelearningmastery.com/generative-adversarial-network-loss-functions/#:~:text=%20Standard%20GAN%20Loss%20Functions%20%201%20Discriminator,to%20the%20generator%20loss%20to%20overcome...%20More%20" TargetMode="External"/><Relationship Id="rId4" Type="http://schemas.openxmlformats.org/officeDocument/2006/relationships/hyperlink" Target="https://colab.research.google.com/github/tensorflow/gan/blob/master/tensorflow_gan/examples/colab_notebooks/tfgan_tutorial.ipynb?utm_source=ss-gan&amp;utm_campaign=colab-external&amp;utm_medium=referral&amp;utm_content=tfgan-intro#scrollTo=AH6gcvcwHvSn"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medium.com/@SmartLabAI/a-brief-overview-of-imitation-learning-8a8a75c44a9c"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cell.com/trends/cognitive-sciences/fulltext/S1364-6613(19)30061-0" TargetMode="External"/><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hyperlink" Target="https://towardsdatascience.com/inverse-reinforcement-learning-6453b7cdc90d"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aaai.org/Papers/AAAI/2008/AAAI08-227.pdf" TargetMode="Externa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hyperlink" Target="https://ai.stanford.edu/~ang/papers/icml04-apprentice.pdf" TargetMode="External"/><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nav74neet/gail_gym" TargetMode="External"/><Relationship Id="rId7" Type="http://schemas.openxmlformats.org/officeDocument/2006/relationships/image" Target="../media/image90.png"/><Relationship Id="rId2" Type="http://schemas.openxmlformats.org/officeDocument/2006/relationships/hyperlink" Target="https://medium.com/@sanketgujar95/generative-adversarial-imitation-learning-266f45634e60" TargetMode="External"/><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hyperlink" Target="https://github.com/bukysun/gail-traj-eb" TargetMode="External"/><Relationship Id="rId4" Type="http://schemas.openxmlformats.org/officeDocument/2006/relationships/hyperlink" Target="https://github.com/Techget/gail-tf-sc2"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8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keras.io/getting_started/intro_to_keras_for_engineers/" TargetMode="External"/><Relationship Id="rId2" Type="http://schemas.openxmlformats.org/officeDocument/2006/relationships/hyperlink" Target="https://www.tensorflow.org/tutorials/keras/classification" TargetMode="External"/><Relationship Id="rId1" Type="http://schemas.openxmlformats.org/officeDocument/2006/relationships/slideLayout" Target="../slideLayouts/slideLayout1.xml"/><Relationship Id="rId4" Type="http://schemas.openxmlformats.org/officeDocument/2006/relationships/hyperlink" Target="https://keras.io/api/models/model/"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www.researchgate.net/publication/309047258_Low-complexity_Group_Alternate_Iterative_List_Detection_for_MIMO_Systems" TargetMode="Externa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hyperlink" Target="https://medium.com/@jonathan_hui/rl-trust-region-policy-optimization-trpo-explained-a6ee04eeeee9"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yobibyte.github.io/files/paper_notes/sil.pdf" TargetMode="External"/><Relationship Id="rId2" Type="http://schemas.openxmlformats.org/officeDocument/2006/relationships/hyperlink" Target="https://github.com/TianhongDai/self-imitation-learning-pytorch"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medium.com/intelligentunit/paper-notes-2-self-imitation-learning-b3a0fbdee351"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ianhongDai/self-imitation-learning-pytorch.git" TargetMode="External"/><Relationship Id="rId2" Type="http://schemas.openxmlformats.org/officeDocument/2006/relationships/hyperlink" Target="https://github.com/andrewliao11/gail-tf.git" TargetMode="External"/><Relationship Id="rId1" Type="http://schemas.openxmlformats.org/officeDocument/2006/relationships/slideLayout" Target="../slideLayouts/slideLayout2.xml"/><Relationship Id="rId6" Type="http://schemas.openxmlformats.org/officeDocument/2006/relationships/hyperlink" Target="https://github.com/kengz/SLM-Lab" TargetMode="External"/><Relationship Id="rId5" Type="http://schemas.openxmlformats.org/officeDocument/2006/relationships/hyperlink" Target="https://github.com/nav74neet/gail_gym" TargetMode="External"/><Relationship Id="rId4" Type="http://schemas.openxmlformats.org/officeDocument/2006/relationships/hyperlink" Target="https://github.com/Techget/gail-tf-sc2"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andrew.cmu.edu/course/10-403/slides/S19_lecture2_behaviorcloning.pdf" TargetMode="External"/><Relationship Id="rId2" Type="http://schemas.openxmlformats.org/officeDocument/2006/relationships/hyperlink" Target="https://bcourses.berkeley.edu/courses/1453965/files/69855652/download?verifier=5DYZT6niDXA1pc4fTuIndZ1tpIsJeCmcicRgcpY2&amp;wrap=1" TargetMode="External"/><Relationship Id="rId1" Type="http://schemas.openxmlformats.org/officeDocument/2006/relationships/slideLayout" Target="../slideLayouts/slideLayout2.xml"/><Relationship Id="rId4" Type="http://schemas.openxmlformats.org/officeDocument/2006/relationships/hyperlink" Target="https://medium.com/@marksaroufim/building-your-own-game-simulations-for-reinforcement-learning-with-unity-ml-agents-a-code-deep-e69a7bbc601e"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medium.com/@dohyeongkim/deep-q-learning-from-demonstrations-dqfd-for-minecraft-tutorial-1-4b462a18de5a" TargetMode="External"/><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hyperlink" Target="https://danieltakeshi.github.io/2019/04/30/il-and-rl/" TargetMode="External"/><Relationship Id="rId5" Type="http://schemas.openxmlformats.org/officeDocument/2006/relationships/image" Target="../media/image99.png"/><Relationship Id="rId4" Type="http://schemas.openxmlformats.org/officeDocument/2006/relationships/hyperlink" Target="https://github.com/kimbring2/DQFD_Minecraft/blob/master/dqfd_treechop.py"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AurelianTactics/dqfd-with-keras" TargetMode="External"/><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colab.research.google.com/drive/1nkOztXzU91MHEbuQ1T9GnynYdL_LRsHG#forceEdit=true&amp;sandboxMode=true" TargetMode="External"/><Relationship Id="rId7" Type="http://schemas.openxmlformats.org/officeDocument/2006/relationships/hyperlink" Target="https://colab.research.google.com/github/tensorflow/agents/blob/master/docs/tutorials/1_dqn_tutorial.ipynb#scrollTo=cKOCZlhUgXVK" TargetMode="External"/><Relationship Id="rId2" Type="http://schemas.openxmlformats.org/officeDocument/2006/relationships/hyperlink" Target="https://colab.research.google.com/drive/1Qg6E5kmf9n4G8rc5lXHIM_cQzMUFGH-g#forceEdit=true&amp;sandboxMode=true" TargetMode="External"/><Relationship Id="rId1" Type="http://schemas.openxmlformats.org/officeDocument/2006/relationships/slideLayout" Target="../slideLayouts/slideLayout2.xml"/><Relationship Id="rId6" Type="http://schemas.openxmlformats.org/officeDocument/2006/relationships/hyperlink" Target="https://colab.research.google.com/github/Stable-Baselines-Team/rl-colab-notebooks/blob/master/stable_baselines_getting_started.ipynb" TargetMode="External"/><Relationship Id="rId5" Type="http://schemas.openxmlformats.org/officeDocument/2006/relationships/hyperlink" Target="https://colab.research.google.com/drive/13Q3nTOJY9vYbhg1C0aXXIVM-IQaVVSaU#scrollTo=m5VBnuZbLQtC" TargetMode="External"/><Relationship Id="rId4" Type="http://schemas.openxmlformats.org/officeDocument/2006/relationships/hyperlink" Target="https://colab.research.google.com/drive/1-g7CwEpk9nJ7SgWXfoCUf8pSLUW1b48i#scrollTo=pbVXrmEsLXDt&amp;forceEdit=true&amp;sandboxMode=true"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hyperlink" Target="https://learn.unity.com/" TargetMode="External"/><Relationship Id="rId1" Type="http://schemas.openxmlformats.org/officeDocument/2006/relationships/slideLayout" Target="../slideLayouts/slideLayout2.xml"/><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88FFFD-EE8C-460A-9256-782C389B53AF}"/>
              </a:ext>
            </a:extLst>
          </p:cNvPr>
          <p:cNvSpPr>
            <a:spLocks noGrp="1"/>
          </p:cNvSpPr>
          <p:nvPr>
            <p:ph type="ctrTitle"/>
          </p:nvPr>
        </p:nvSpPr>
        <p:spPr>
          <a:xfrm>
            <a:off x="686834" y="1153572"/>
            <a:ext cx="3200400" cy="4461163"/>
          </a:xfrm>
        </p:spPr>
        <p:txBody>
          <a:bodyPr vert="horz" lIns="91440" tIns="45720" rIns="91440" bIns="45720" rtlCol="0" anchor="ctr">
            <a:normAutofit/>
          </a:bodyPr>
          <a:lstStyle/>
          <a:p>
            <a:pPr algn="l"/>
            <a:r>
              <a:rPr lang="en-US" sz="4100" b="1" kern="1200" dirty="0">
                <a:solidFill>
                  <a:srgbClr val="FFFFFF"/>
                </a:solidFill>
                <a:latin typeface="+mj-lt"/>
                <a:ea typeface="+mj-ea"/>
                <a:cs typeface="+mj-cs"/>
              </a:rPr>
              <a:t>AI Fundamentals Series</a:t>
            </a:r>
          </a:p>
        </p:txBody>
      </p:sp>
      <p:sp>
        <p:nvSpPr>
          <p:cNvPr id="24"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ubtitle 2">
            <a:extLst>
              <a:ext uri="{FF2B5EF4-FFF2-40B4-BE49-F238E27FC236}">
                <a16:creationId xmlns:a16="http://schemas.microsoft.com/office/drawing/2014/main" id="{D3A72ACD-43A8-4977-88B3-FB9C8D74FD4C}"/>
              </a:ext>
            </a:extLst>
          </p:cNvPr>
          <p:cNvSpPr>
            <a:spLocks noGrp="1"/>
          </p:cNvSpPr>
          <p:nvPr>
            <p:ph type="subTitle" idx="1"/>
          </p:nvPr>
        </p:nvSpPr>
        <p:spPr>
          <a:xfrm>
            <a:off x="4447308" y="591344"/>
            <a:ext cx="7559965" cy="5585619"/>
          </a:xfrm>
        </p:spPr>
        <p:txBody>
          <a:bodyPr vert="horz" lIns="91440" tIns="45720" rIns="91440" bIns="45720" rtlCol="0" anchor="ctr">
            <a:normAutofit/>
          </a:bodyPr>
          <a:lstStyle/>
          <a:p>
            <a:pPr indent="-228600" algn="l">
              <a:buFont typeface="Arial" panose="020B0604020202020204" pitchFamily="34" charset="0"/>
              <a:buChar char="•"/>
            </a:pPr>
            <a:r>
              <a:rPr lang="en-US" sz="2000" dirty="0"/>
              <a:t>Suryatapa Roy</a:t>
            </a:r>
          </a:p>
          <a:p>
            <a:pPr indent="-228600" algn="l">
              <a:buFont typeface="Arial" panose="020B0604020202020204" pitchFamily="34" charset="0"/>
              <a:buChar char="•"/>
            </a:pPr>
            <a:r>
              <a:rPr lang="en-US" sz="2000" dirty="0"/>
              <a:t>Developer Lead, GDG-YYC</a:t>
            </a:r>
          </a:p>
          <a:p>
            <a:pPr indent="-228600" algn="l">
              <a:buFont typeface="Arial" panose="020B0604020202020204" pitchFamily="34" charset="0"/>
              <a:buChar char="•"/>
            </a:pPr>
            <a:r>
              <a:rPr lang="en-US" sz="2000" dirty="0"/>
              <a:t>Data Scientist NLP, CHATA</a:t>
            </a:r>
          </a:p>
          <a:p>
            <a:pPr indent="-228600" algn="l">
              <a:buFont typeface="Arial" panose="020B0604020202020204" pitchFamily="34" charset="0"/>
              <a:buChar char="•"/>
            </a:pPr>
            <a:r>
              <a:rPr lang="en-US" sz="2000" dirty="0"/>
              <a:t>MSc in integrating ML into VR, Prof. </a:t>
            </a:r>
            <a:r>
              <a:rPr lang="en-US" sz="2000" dirty="0" err="1"/>
              <a:t>Yaoping</a:t>
            </a:r>
            <a:r>
              <a:rPr lang="en-US" sz="2000" dirty="0"/>
              <a:t> Hu, University of Calgary</a:t>
            </a:r>
          </a:p>
        </p:txBody>
      </p:sp>
    </p:spTree>
    <p:extLst>
      <p:ext uri="{BB962C8B-B14F-4D97-AF65-F5344CB8AC3E}">
        <p14:creationId xmlns:p14="http://schemas.microsoft.com/office/powerpoint/2010/main" val="426534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E7ED-1BD8-4B55-8BC3-619A9EEF5900}"/>
              </a:ext>
            </a:extLst>
          </p:cNvPr>
          <p:cNvSpPr>
            <a:spLocks noGrp="1"/>
          </p:cNvSpPr>
          <p:nvPr>
            <p:ph type="ctrTitle"/>
          </p:nvPr>
        </p:nvSpPr>
        <p:spPr>
          <a:xfrm>
            <a:off x="1559154" y="147781"/>
            <a:ext cx="9073689" cy="914400"/>
          </a:xfrm>
        </p:spPr>
        <p:txBody>
          <a:bodyPr>
            <a:normAutofit/>
          </a:bodyPr>
          <a:lstStyle/>
          <a:p>
            <a:r>
              <a:rPr lang="en-CA" sz="3400" dirty="0"/>
              <a:t>Problem Design Representation</a:t>
            </a:r>
          </a:p>
        </p:txBody>
      </p:sp>
      <p:sp>
        <p:nvSpPr>
          <p:cNvPr id="3" name="Subtitle 2">
            <a:extLst>
              <a:ext uri="{FF2B5EF4-FFF2-40B4-BE49-F238E27FC236}">
                <a16:creationId xmlns:a16="http://schemas.microsoft.com/office/drawing/2014/main" id="{F6A62BB8-7DD7-4F0B-8106-23522C07C50D}"/>
              </a:ext>
            </a:extLst>
          </p:cNvPr>
          <p:cNvSpPr>
            <a:spLocks noGrp="1"/>
          </p:cNvSpPr>
          <p:nvPr>
            <p:ph type="subTitle" idx="1"/>
          </p:nvPr>
        </p:nvSpPr>
        <p:spPr>
          <a:xfrm>
            <a:off x="1907424" y="1203037"/>
            <a:ext cx="8377151" cy="4043218"/>
          </a:xfrm>
        </p:spPr>
        <p:txBody>
          <a:bodyPr>
            <a:normAutofit/>
          </a:bodyPr>
          <a:lstStyle/>
          <a:p>
            <a:pPr marL="457200" indent="-457200">
              <a:buAutoNum type="arabicPeriod"/>
            </a:pPr>
            <a:endParaRPr lang="en-CA" dirty="0"/>
          </a:p>
          <a:p>
            <a:pPr marL="457200" indent="-457200">
              <a:buAutoNum type="arabicPeriod"/>
            </a:pPr>
            <a:r>
              <a:rPr lang="en-CA" dirty="0"/>
              <a:t>Input Features  2. Output Features</a:t>
            </a:r>
          </a:p>
          <a:p>
            <a:r>
              <a:rPr lang="en-CA" dirty="0"/>
              <a:t>3.  Hot encoded / Embedding Vector</a:t>
            </a:r>
          </a:p>
          <a:p>
            <a:r>
              <a:rPr lang="en-CA" dirty="0"/>
              <a:t>4. Normalization / Distribution</a:t>
            </a:r>
          </a:p>
          <a:p>
            <a:endParaRPr lang="en-CA" dirty="0"/>
          </a:p>
          <a:p>
            <a:r>
              <a:rPr lang="en-CA" dirty="0"/>
              <a:t>5. Transformations (Zero Padding/Filtering….)</a:t>
            </a:r>
          </a:p>
          <a:p>
            <a:r>
              <a:rPr lang="en-CA" dirty="0"/>
              <a:t>6. Compression / Quantization</a:t>
            </a:r>
          </a:p>
          <a:p>
            <a:r>
              <a:rPr lang="en-CA" dirty="0"/>
              <a:t>(Loss of information / accuracy )</a:t>
            </a:r>
          </a:p>
          <a:p>
            <a:endParaRPr lang="en-CA" dirty="0"/>
          </a:p>
        </p:txBody>
      </p:sp>
    </p:spTree>
    <p:extLst>
      <p:ext uri="{BB962C8B-B14F-4D97-AF65-F5344CB8AC3E}">
        <p14:creationId xmlns:p14="http://schemas.microsoft.com/office/powerpoint/2010/main" val="40307382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81BCE-79C1-44D6-A86E-DE2EDDC80B12}"/>
              </a:ext>
            </a:extLst>
          </p:cNvPr>
          <p:cNvSpPr>
            <a:spLocks noGrp="1"/>
          </p:cNvSpPr>
          <p:nvPr>
            <p:ph type="title"/>
          </p:nvPr>
        </p:nvSpPr>
        <p:spPr/>
        <p:txBody>
          <a:bodyPr/>
          <a:lstStyle/>
          <a:p>
            <a:r>
              <a:rPr lang="en-CA" dirty="0"/>
              <a:t>Follow - UP</a:t>
            </a:r>
          </a:p>
        </p:txBody>
      </p:sp>
      <p:sp>
        <p:nvSpPr>
          <p:cNvPr id="3" name="Content Placeholder 2">
            <a:extLst>
              <a:ext uri="{FF2B5EF4-FFF2-40B4-BE49-F238E27FC236}">
                <a16:creationId xmlns:a16="http://schemas.microsoft.com/office/drawing/2014/main" id="{8264A551-48C5-47BB-A756-6D8423516B24}"/>
              </a:ext>
            </a:extLst>
          </p:cNvPr>
          <p:cNvSpPr>
            <a:spLocks noGrp="1"/>
          </p:cNvSpPr>
          <p:nvPr>
            <p:ph idx="1"/>
          </p:nvPr>
        </p:nvSpPr>
        <p:spPr/>
        <p:txBody>
          <a:bodyPr/>
          <a:lstStyle/>
          <a:p>
            <a:r>
              <a:rPr lang="en-CA" dirty="0">
                <a:hlinkClick r:id="rId2"/>
              </a:rPr>
              <a:t>https://learn.unity.com/course/ml-agents-hummingbirds</a:t>
            </a:r>
            <a:endParaRPr lang="en-CA" dirty="0"/>
          </a:p>
          <a:p>
            <a:endParaRPr lang="en-CA" dirty="0"/>
          </a:p>
        </p:txBody>
      </p:sp>
    </p:spTree>
    <p:extLst>
      <p:ext uri="{BB962C8B-B14F-4D97-AF65-F5344CB8AC3E}">
        <p14:creationId xmlns:p14="http://schemas.microsoft.com/office/powerpoint/2010/main" val="36893465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1FA4-57F3-4464-B7D1-8AA68F4F8370}"/>
              </a:ext>
            </a:extLst>
          </p:cNvPr>
          <p:cNvSpPr>
            <a:spLocks noGrp="1"/>
          </p:cNvSpPr>
          <p:nvPr>
            <p:ph type="ctrTitle"/>
          </p:nvPr>
        </p:nvSpPr>
        <p:spPr/>
        <p:txBody>
          <a:bodyPr/>
          <a:lstStyle/>
          <a:p>
            <a:r>
              <a:rPr lang="en-CA" dirty="0"/>
              <a:t>PART 3</a:t>
            </a:r>
          </a:p>
        </p:txBody>
      </p:sp>
      <p:sp>
        <p:nvSpPr>
          <p:cNvPr id="3" name="Subtitle 2">
            <a:extLst>
              <a:ext uri="{FF2B5EF4-FFF2-40B4-BE49-F238E27FC236}">
                <a16:creationId xmlns:a16="http://schemas.microsoft.com/office/drawing/2014/main" id="{AE21A521-AFB7-48BE-AE8D-97F9F43FFF1E}"/>
              </a:ext>
            </a:extLst>
          </p:cNvPr>
          <p:cNvSpPr>
            <a:spLocks noGrp="1"/>
          </p:cNvSpPr>
          <p:nvPr>
            <p:ph type="subTitle" idx="1"/>
          </p:nvPr>
        </p:nvSpPr>
        <p:spPr/>
        <p:txBody>
          <a:bodyPr/>
          <a:lstStyle/>
          <a:p>
            <a:r>
              <a:rPr lang="en-CA" dirty="0"/>
              <a:t>Projects</a:t>
            </a:r>
          </a:p>
        </p:txBody>
      </p:sp>
    </p:spTree>
    <p:extLst>
      <p:ext uri="{BB962C8B-B14F-4D97-AF65-F5344CB8AC3E}">
        <p14:creationId xmlns:p14="http://schemas.microsoft.com/office/powerpoint/2010/main" val="41229855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3C09C-A683-4A54-946E-4D7CA7A28F30}"/>
              </a:ext>
            </a:extLst>
          </p:cNvPr>
          <p:cNvSpPr>
            <a:spLocks noGrp="1"/>
          </p:cNvSpPr>
          <p:nvPr>
            <p:ph type="title"/>
          </p:nvPr>
        </p:nvSpPr>
        <p:spPr>
          <a:xfrm>
            <a:off x="838200" y="0"/>
            <a:ext cx="10515600" cy="1325563"/>
          </a:xfrm>
        </p:spPr>
        <p:txBody>
          <a:bodyPr/>
          <a:lstStyle/>
          <a:p>
            <a:pPr algn="ctr"/>
            <a:r>
              <a:rPr lang="en-CA" dirty="0"/>
              <a:t>MASK DETECTION</a:t>
            </a:r>
          </a:p>
        </p:txBody>
      </p:sp>
      <p:sp>
        <p:nvSpPr>
          <p:cNvPr id="3" name="Content Placeholder 2">
            <a:extLst>
              <a:ext uri="{FF2B5EF4-FFF2-40B4-BE49-F238E27FC236}">
                <a16:creationId xmlns:a16="http://schemas.microsoft.com/office/drawing/2014/main" id="{A1DFA017-1720-494D-88E4-57BE8F0A84A8}"/>
              </a:ext>
            </a:extLst>
          </p:cNvPr>
          <p:cNvSpPr>
            <a:spLocks noGrp="1"/>
          </p:cNvSpPr>
          <p:nvPr>
            <p:ph idx="1"/>
          </p:nvPr>
        </p:nvSpPr>
        <p:spPr>
          <a:xfrm>
            <a:off x="591944" y="872672"/>
            <a:ext cx="10515600" cy="516131"/>
          </a:xfrm>
        </p:spPr>
        <p:txBody>
          <a:bodyPr/>
          <a:lstStyle/>
          <a:p>
            <a:r>
              <a:rPr lang="en-CA" dirty="0">
                <a:hlinkClick r:id="rId2"/>
              </a:rPr>
              <a:t>https://www.aicrowd.com/challenges/mask-detection-challenge</a:t>
            </a:r>
            <a:endParaRPr lang="en-CA" dirty="0"/>
          </a:p>
          <a:p>
            <a:endParaRPr lang="en-CA" dirty="0"/>
          </a:p>
          <a:p>
            <a:endParaRPr lang="en-CA" dirty="0"/>
          </a:p>
        </p:txBody>
      </p:sp>
      <p:sp>
        <p:nvSpPr>
          <p:cNvPr id="4" name="Rectangle 3">
            <a:extLst>
              <a:ext uri="{FF2B5EF4-FFF2-40B4-BE49-F238E27FC236}">
                <a16:creationId xmlns:a16="http://schemas.microsoft.com/office/drawing/2014/main" id="{2FA5C471-D048-457F-A06C-0844CA88C1FF}"/>
              </a:ext>
            </a:extLst>
          </p:cNvPr>
          <p:cNvSpPr/>
          <p:nvPr/>
        </p:nvSpPr>
        <p:spPr>
          <a:xfrm>
            <a:off x="281268" y="1370147"/>
            <a:ext cx="11468100" cy="5355312"/>
          </a:xfrm>
          <a:prstGeom prst="rect">
            <a:avLst/>
          </a:prstGeom>
        </p:spPr>
        <p:txBody>
          <a:bodyPr wrap="square">
            <a:spAutoFit/>
          </a:bodyPr>
          <a:lstStyle/>
          <a:p>
            <a:pPr algn="ctr"/>
            <a:r>
              <a:rPr lang="en-CA" b="1" dirty="0"/>
              <a:t>Useful Links</a:t>
            </a:r>
            <a:endParaRPr lang="en-CA" b="1" dirty="0">
              <a:hlinkClick r:id="rId3"/>
            </a:endParaRPr>
          </a:p>
          <a:p>
            <a:endParaRPr lang="en-CA" dirty="0">
              <a:hlinkClick r:id="rId3"/>
            </a:endParaRPr>
          </a:p>
          <a:p>
            <a:r>
              <a:rPr lang="en-CA" dirty="0">
                <a:hlinkClick r:id="rId3"/>
              </a:rPr>
              <a:t>https://www.pyimagesearch.com/2020/05/04/covid-19-face-mask-detector-with-opencv-keras-tensorflow-and-deep-learning/</a:t>
            </a:r>
            <a:endParaRPr lang="en-CA" dirty="0"/>
          </a:p>
          <a:p>
            <a:endParaRPr lang="en-CA" dirty="0">
              <a:hlinkClick r:id="rId4"/>
            </a:endParaRPr>
          </a:p>
          <a:p>
            <a:r>
              <a:rPr lang="en-CA" dirty="0">
                <a:hlinkClick r:id="rId4"/>
              </a:rPr>
              <a:t>https://heartbeat.fritz.ai/the-5-computer-vision-techniques-that-will-change-how-you-see-the-world-1ee19334354b</a:t>
            </a:r>
          </a:p>
          <a:p>
            <a:endParaRPr lang="en-CA" dirty="0">
              <a:hlinkClick r:id="rId4"/>
            </a:endParaRPr>
          </a:p>
          <a:p>
            <a:r>
              <a:rPr lang="en-CA" dirty="0">
                <a:hlinkClick r:id="rId4"/>
              </a:rPr>
              <a:t>https://machinelearningmastery.com/how-to-perform-face-detection-with-classical-and-deep-learning-methods-in-python-with-keras/</a:t>
            </a:r>
            <a:endParaRPr lang="en-CA" dirty="0"/>
          </a:p>
          <a:p>
            <a:endParaRPr lang="en-CA" dirty="0"/>
          </a:p>
          <a:p>
            <a:r>
              <a:rPr lang="en-CA" dirty="0">
                <a:hlinkClick r:id="rId5"/>
              </a:rPr>
              <a:t>https://towardsdatascience.com/real-time-face-recognition-an-end-to-end-project-b738bb0f7348</a:t>
            </a:r>
            <a:endParaRPr lang="en-CA" dirty="0"/>
          </a:p>
          <a:p>
            <a:endParaRPr lang="en-CA" dirty="0"/>
          </a:p>
          <a:p>
            <a:r>
              <a:rPr lang="en-CA" dirty="0">
                <a:hlinkClick r:id="rId6"/>
              </a:rPr>
              <a:t>https://towardsdatascience.com/one-shot-learning-face-recognition-using-siamese-neural-network-a13dcf739e</a:t>
            </a:r>
            <a:endParaRPr lang="en-CA" dirty="0"/>
          </a:p>
          <a:p>
            <a:endParaRPr lang="en-CA" dirty="0"/>
          </a:p>
          <a:p>
            <a:r>
              <a:rPr lang="en-CA" dirty="0">
                <a:hlinkClick r:id="rId7"/>
              </a:rPr>
              <a:t>https://medium.com/sciforce/robust-image-classification-with-a-small-data-set-be4de9897495</a:t>
            </a:r>
            <a:endParaRPr lang="en-CA" dirty="0"/>
          </a:p>
          <a:p>
            <a:endParaRPr lang="en-CA" dirty="0"/>
          </a:p>
          <a:p>
            <a:r>
              <a:rPr lang="en-CA" dirty="0">
                <a:hlinkClick r:id="rId8"/>
              </a:rPr>
              <a:t>https://github.com/davisking/dlib/tree/master/python_examples</a:t>
            </a:r>
            <a:endParaRPr lang="en-CA" dirty="0"/>
          </a:p>
          <a:p>
            <a:endParaRPr lang="en-CA" dirty="0"/>
          </a:p>
          <a:p>
            <a:r>
              <a:rPr lang="en-CA" dirty="0">
                <a:hlinkClick r:id="rId9"/>
              </a:rPr>
              <a:t>https://github.com/TianxingWu/realtime-glasses-detection</a:t>
            </a:r>
            <a:endParaRPr lang="en-CA" dirty="0"/>
          </a:p>
        </p:txBody>
      </p:sp>
    </p:spTree>
    <p:extLst>
      <p:ext uri="{BB962C8B-B14F-4D97-AF65-F5344CB8AC3E}">
        <p14:creationId xmlns:p14="http://schemas.microsoft.com/office/powerpoint/2010/main" val="2926042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9B1F-F81E-473A-857C-5964E6F28788}"/>
              </a:ext>
            </a:extLst>
          </p:cNvPr>
          <p:cNvSpPr>
            <a:spLocks noGrp="1"/>
          </p:cNvSpPr>
          <p:nvPr>
            <p:ph type="title"/>
          </p:nvPr>
        </p:nvSpPr>
        <p:spPr>
          <a:xfrm>
            <a:off x="838200" y="0"/>
            <a:ext cx="10515600" cy="1325563"/>
          </a:xfrm>
        </p:spPr>
        <p:txBody>
          <a:bodyPr/>
          <a:lstStyle/>
          <a:p>
            <a:pPr algn="ctr"/>
            <a:r>
              <a:rPr lang="en-CA" dirty="0"/>
              <a:t>GOOGLE LANDMARK RECOGNITION</a:t>
            </a:r>
          </a:p>
        </p:txBody>
      </p:sp>
      <p:sp>
        <p:nvSpPr>
          <p:cNvPr id="3" name="Content Placeholder 2">
            <a:extLst>
              <a:ext uri="{FF2B5EF4-FFF2-40B4-BE49-F238E27FC236}">
                <a16:creationId xmlns:a16="http://schemas.microsoft.com/office/drawing/2014/main" id="{CDA1D500-4D2C-4D97-9251-DF748B7EAE7E}"/>
              </a:ext>
            </a:extLst>
          </p:cNvPr>
          <p:cNvSpPr>
            <a:spLocks noGrp="1"/>
          </p:cNvSpPr>
          <p:nvPr>
            <p:ph idx="1"/>
          </p:nvPr>
        </p:nvSpPr>
        <p:spPr>
          <a:xfrm>
            <a:off x="237428" y="1097214"/>
            <a:ext cx="11717144" cy="4351338"/>
          </a:xfrm>
        </p:spPr>
        <p:txBody>
          <a:bodyPr/>
          <a:lstStyle/>
          <a:p>
            <a:r>
              <a:rPr lang="en-CA" dirty="0">
                <a:hlinkClick r:id="rId2"/>
              </a:rPr>
              <a:t>https://www.kaggle.com/c/landmark-recognition-2020/overview/evaluation</a:t>
            </a:r>
            <a:endParaRPr lang="en-CA" dirty="0"/>
          </a:p>
          <a:p>
            <a:endParaRPr lang="en-CA" dirty="0"/>
          </a:p>
        </p:txBody>
      </p:sp>
      <p:sp>
        <p:nvSpPr>
          <p:cNvPr id="4" name="Rectangle 3">
            <a:extLst>
              <a:ext uri="{FF2B5EF4-FFF2-40B4-BE49-F238E27FC236}">
                <a16:creationId xmlns:a16="http://schemas.microsoft.com/office/drawing/2014/main" id="{F7088731-0417-4DFE-9CAE-9FFF6DFDE9FA}"/>
              </a:ext>
            </a:extLst>
          </p:cNvPr>
          <p:cNvSpPr/>
          <p:nvPr/>
        </p:nvSpPr>
        <p:spPr>
          <a:xfrm>
            <a:off x="465029" y="1794675"/>
            <a:ext cx="11455508" cy="1754326"/>
          </a:xfrm>
          <a:prstGeom prst="rect">
            <a:avLst/>
          </a:prstGeom>
        </p:spPr>
        <p:txBody>
          <a:bodyPr wrap="none">
            <a:spAutoFit/>
          </a:bodyPr>
          <a:lstStyle/>
          <a:p>
            <a:r>
              <a:rPr lang="en-CA" dirty="0">
                <a:hlinkClick r:id="rId3"/>
              </a:rPr>
              <a:t>http://www.cs.cmu.edu/~takeuchi/iuw97/iuw97.html</a:t>
            </a:r>
            <a:endParaRPr lang="en-CA" dirty="0"/>
          </a:p>
          <a:p>
            <a:endParaRPr lang="en-CA" dirty="0"/>
          </a:p>
          <a:p>
            <a:r>
              <a:rPr lang="en-CA" dirty="0">
                <a:hlinkClick r:id="rId4"/>
              </a:rPr>
              <a:t>https://static.googleusercontent.com/media/www.google.com/en//googleblogs/pdfs/google_landmark_recognition.pdf</a:t>
            </a:r>
            <a:endParaRPr lang="en-CA" dirty="0"/>
          </a:p>
          <a:p>
            <a:endParaRPr lang="en-CA" dirty="0"/>
          </a:p>
          <a:p>
            <a:r>
              <a:rPr lang="en-CA" dirty="0">
                <a:hlinkClick r:id="rId5"/>
              </a:rPr>
              <a:t>https://arxiv.org/pdf/1908.10192.pdf</a:t>
            </a:r>
            <a:endParaRPr lang="en-CA" dirty="0"/>
          </a:p>
          <a:p>
            <a:endParaRPr lang="en-CA" dirty="0"/>
          </a:p>
        </p:txBody>
      </p:sp>
    </p:spTree>
    <p:extLst>
      <p:ext uri="{BB962C8B-B14F-4D97-AF65-F5344CB8AC3E}">
        <p14:creationId xmlns:p14="http://schemas.microsoft.com/office/powerpoint/2010/main" val="28833853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F358-8973-48B8-A7FC-177245F28041}"/>
              </a:ext>
            </a:extLst>
          </p:cNvPr>
          <p:cNvSpPr>
            <a:spLocks noGrp="1"/>
          </p:cNvSpPr>
          <p:nvPr>
            <p:ph type="title"/>
          </p:nvPr>
        </p:nvSpPr>
        <p:spPr>
          <a:xfrm>
            <a:off x="838200" y="0"/>
            <a:ext cx="10515600" cy="1325563"/>
          </a:xfrm>
        </p:spPr>
        <p:txBody>
          <a:bodyPr/>
          <a:lstStyle/>
          <a:p>
            <a:pPr algn="ctr"/>
            <a:r>
              <a:rPr lang="en-CA" dirty="0"/>
              <a:t>NLP with Disaster Tweet</a:t>
            </a:r>
          </a:p>
        </p:txBody>
      </p:sp>
      <p:sp>
        <p:nvSpPr>
          <p:cNvPr id="3" name="Content Placeholder 2">
            <a:extLst>
              <a:ext uri="{FF2B5EF4-FFF2-40B4-BE49-F238E27FC236}">
                <a16:creationId xmlns:a16="http://schemas.microsoft.com/office/drawing/2014/main" id="{D5F853E9-66B3-4FA8-B49C-E1F219020C61}"/>
              </a:ext>
            </a:extLst>
          </p:cNvPr>
          <p:cNvSpPr>
            <a:spLocks noGrp="1"/>
          </p:cNvSpPr>
          <p:nvPr>
            <p:ph idx="1"/>
          </p:nvPr>
        </p:nvSpPr>
        <p:spPr>
          <a:xfrm>
            <a:off x="838200" y="1325563"/>
            <a:ext cx="10515600" cy="4351338"/>
          </a:xfrm>
        </p:spPr>
        <p:txBody>
          <a:bodyPr/>
          <a:lstStyle/>
          <a:p>
            <a:r>
              <a:rPr lang="en-CA" dirty="0">
                <a:hlinkClick r:id="rId2"/>
              </a:rPr>
              <a:t>https://www.kaggle.com/c/nlp-getting-started</a:t>
            </a:r>
            <a:endParaRPr lang="en-CA" dirty="0"/>
          </a:p>
          <a:p>
            <a:endParaRPr lang="en-CA" dirty="0"/>
          </a:p>
        </p:txBody>
      </p:sp>
      <p:sp>
        <p:nvSpPr>
          <p:cNvPr id="4" name="Rectangle 3">
            <a:extLst>
              <a:ext uri="{FF2B5EF4-FFF2-40B4-BE49-F238E27FC236}">
                <a16:creationId xmlns:a16="http://schemas.microsoft.com/office/drawing/2014/main" id="{9EDC7E72-D394-40A2-8EF5-5B69D3662B2E}"/>
              </a:ext>
            </a:extLst>
          </p:cNvPr>
          <p:cNvSpPr/>
          <p:nvPr/>
        </p:nvSpPr>
        <p:spPr>
          <a:xfrm>
            <a:off x="838201" y="2004795"/>
            <a:ext cx="10515599" cy="1754326"/>
          </a:xfrm>
          <a:prstGeom prst="rect">
            <a:avLst/>
          </a:prstGeom>
        </p:spPr>
        <p:txBody>
          <a:bodyPr wrap="square">
            <a:spAutoFit/>
          </a:bodyPr>
          <a:lstStyle/>
          <a:p>
            <a:r>
              <a:rPr lang="en-CA" dirty="0">
                <a:hlinkClick r:id="rId3"/>
              </a:rPr>
              <a:t>https://engineering.tableau.com/overcoming-ambiguity-in-natural-language-the-research-behind-ask-data-d5983de5257f</a:t>
            </a:r>
            <a:endParaRPr lang="en-CA" dirty="0"/>
          </a:p>
          <a:p>
            <a:endParaRPr lang="en-CA" dirty="0"/>
          </a:p>
          <a:p>
            <a:r>
              <a:rPr lang="en-CA" dirty="0">
                <a:hlinkClick r:id="rId4"/>
              </a:rPr>
              <a:t>https://towardsdatascience.com/named-entity-disambiguation-boosted-with-knowledge-graphs-4a93a94381ef</a:t>
            </a:r>
            <a:endParaRPr lang="en-CA" dirty="0"/>
          </a:p>
          <a:p>
            <a:endParaRPr lang="en-CA" dirty="0"/>
          </a:p>
        </p:txBody>
      </p:sp>
    </p:spTree>
    <p:extLst>
      <p:ext uri="{BB962C8B-B14F-4D97-AF65-F5344CB8AC3E}">
        <p14:creationId xmlns:p14="http://schemas.microsoft.com/office/powerpoint/2010/main" val="32570473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12C5-2982-4F29-BE8C-4A3C7A017289}"/>
              </a:ext>
            </a:extLst>
          </p:cNvPr>
          <p:cNvSpPr>
            <a:spLocks noGrp="1"/>
          </p:cNvSpPr>
          <p:nvPr>
            <p:ph type="title"/>
          </p:nvPr>
        </p:nvSpPr>
        <p:spPr>
          <a:xfrm>
            <a:off x="838200" y="0"/>
            <a:ext cx="10515600" cy="1325563"/>
          </a:xfrm>
        </p:spPr>
        <p:txBody>
          <a:bodyPr/>
          <a:lstStyle/>
          <a:p>
            <a:pPr algn="ctr"/>
            <a:r>
              <a:rPr lang="en-CA" dirty="0"/>
              <a:t>Natural Language Inference</a:t>
            </a:r>
          </a:p>
        </p:txBody>
      </p:sp>
      <p:sp>
        <p:nvSpPr>
          <p:cNvPr id="3" name="Content Placeholder 2">
            <a:extLst>
              <a:ext uri="{FF2B5EF4-FFF2-40B4-BE49-F238E27FC236}">
                <a16:creationId xmlns:a16="http://schemas.microsoft.com/office/drawing/2014/main" id="{B2CFFCEA-26EB-4FA3-BC74-127B80743560}"/>
              </a:ext>
            </a:extLst>
          </p:cNvPr>
          <p:cNvSpPr>
            <a:spLocks noGrp="1"/>
          </p:cNvSpPr>
          <p:nvPr>
            <p:ph idx="1"/>
          </p:nvPr>
        </p:nvSpPr>
        <p:spPr>
          <a:xfrm>
            <a:off x="174702" y="1067343"/>
            <a:ext cx="11842595" cy="806062"/>
          </a:xfrm>
        </p:spPr>
        <p:txBody>
          <a:bodyPr>
            <a:normAutofit lnSpcReduction="10000"/>
          </a:bodyPr>
          <a:lstStyle/>
          <a:p>
            <a:r>
              <a:rPr lang="en-CA" dirty="0">
                <a:hlinkClick r:id="rId2"/>
              </a:rPr>
              <a:t>https://www.aicrowd.com/challenges/mediqa-2019-natural-language-inference-nli</a:t>
            </a:r>
            <a:endParaRPr lang="en-CA" dirty="0"/>
          </a:p>
          <a:p>
            <a:endParaRPr lang="en-CA" dirty="0"/>
          </a:p>
        </p:txBody>
      </p:sp>
      <p:sp>
        <p:nvSpPr>
          <p:cNvPr id="4" name="Rectangle 3">
            <a:extLst>
              <a:ext uri="{FF2B5EF4-FFF2-40B4-BE49-F238E27FC236}">
                <a16:creationId xmlns:a16="http://schemas.microsoft.com/office/drawing/2014/main" id="{54E3860B-32F8-4294-8EFD-42F2BDCCFFB4}"/>
              </a:ext>
            </a:extLst>
          </p:cNvPr>
          <p:cNvSpPr/>
          <p:nvPr/>
        </p:nvSpPr>
        <p:spPr>
          <a:xfrm>
            <a:off x="379142" y="2017418"/>
            <a:ext cx="10974658" cy="646331"/>
          </a:xfrm>
          <a:prstGeom prst="rect">
            <a:avLst/>
          </a:prstGeom>
        </p:spPr>
        <p:txBody>
          <a:bodyPr wrap="square">
            <a:spAutoFit/>
          </a:bodyPr>
          <a:lstStyle/>
          <a:p>
            <a:r>
              <a:rPr lang="en-CA" dirty="0">
                <a:hlinkClick r:id="rId3"/>
              </a:rPr>
              <a:t>https://towardsdatascience.com/convolutional-attention-model-for-natural-language-inference-a754834c0d83</a:t>
            </a:r>
            <a:endParaRPr lang="en-CA" dirty="0"/>
          </a:p>
          <a:p>
            <a:endParaRPr lang="en-CA" dirty="0"/>
          </a:p>
        </p:txBody>
      </p:sp>
      <p:sp>
        <p:nvSpPr>
          <p:cNvPr id="5" name="Rectangle 4">
            <a:extLst>
              <a:ext uri="{FF2B5EF4-FFF2-40B4-BE49-F238E27FC236}">
                <a16:creationId xmlns:a16="http://schemas.microsoft.com/office/drawing/2014/main" id="{4C057AE6-1BAA-4D73-A16E-7142A42D2D48}"/>
              </a:ext>
            </a:extLst>
          </p:cNvPr>
          <p:cNvSpPr/>
          <p:nvPr/>
        </p:nvSpPr>
        <p:spPr>
          <a:xfrm>
            <a:off x="379142" y="2663749"/>
            <a:ext cx="4865114" cy="1754326"/>
          </a:xfrm>
          <a:prstGeom prst="rect">
            <a:avLst/>
          </a:prstGeom>
        </p:spPr>
        <p:txBody>
          <a:bodyPr wrap="none">
            <a:spAutoFit/>
          </a:bodyPr>
          <a:lstStyle/>
          <a:p>
            <a:r>
              <a:rPr lang="en-CA" dirty="0">
                <a:hlinkClick r:id="rId4"/>
              </a:rPr>
              <a:t>https://www.aclweb.org/anthology/C08-3008.pdf</a:t>
            </a:r>
            <a:endParaRPr lang="en-CA" dirty="0"/>
          </a:p>
          <a:p>
            <a:endParaRPr lang="en-CA" dirty="0"/>
          </a:p>
          <a:p>
            <a:r>
              <a:rPr lang="en-CA" dirty="0">
                <a:hlinkClick r:id="rId5"/>
              </a:rPr>
              <a:t>https://arxiv.org/pdf/1901.08079.pdf</a:t>
            </a:r>
            <a:endParaRPr lang="en-CA" dirty="0"/>
          </a:p>
          <a:p>
            <a:endParaRPr lang="en-CA" dirty="0"/>
          </a:p>
          <a:p>
            <a:r>
              <a:rPr lang="en-CA" dirty="0">
                <a:hlinkClick r:id="rId6"/>
              </a:rPr>
              <a:t>https://europepmc.org/article/med/28269825</a:t>
            </a:r>
            <a:endParaRPr lang="en-CA" dirty="0"/>
          </a:p>
          <a:p>
            <a:endParaRPr lang="en-CA" dirty="0"/>
          </a:p>
        </p:txBody>
      </p:sp>
    </p:spTree>
    <p:extLst>
      <p:ext uri="{BB962C8B-B14F-4D97-AF65-F5344CB8AC3E}">
        <p14:creationId xmlns:p14="http://schemas.microsoft.com/office/powerpoint/2010/main" val="4241009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B041-EC79-461B-9AA4-39C540522C87}"/>
              </a:ext>
            </a:extLst>
          </p:cNvPr>
          <p:cNvSpPr>
            <a:spLocks noGrp="1"/>
          </p:cNvSpPr>
          <p:nvPr>
            <p:ph type="title"/>
          </p:nvPr>
        </p:nvSpPr>
        <p:spPr/>
        <p:txBody>
          <a:bodyPr/>
          <a:lstStyle/>
          <a:p>
            <a:pPr algn="ctr"/>
            <a:r>
              <a:rPr lang="en-CA" dirty="0"/>
              <a:t>OBSTACLE NAVIGATION RL PROBLEM</a:t>
            </a:r>
          </a:p>
        </p:txBody>
      </p:sp>
      <p:sp>
        <p:nvSpPr>
          <p:cNvPr id="3" name="Content Placeholder 2">
            <a:extLst>
              <a:ext uri="{FF2B5EF4-FFF2-40B4-BE49-F238E27FC236}">
                <a16:creationId xmlns:a16="http://schemas.microsoft.com/office/drawing/2014/main" id="{FBB92199-2F08-4455-AF6C-34D9D23CC2F6}"/>
              </a:ext>
            </a:extLst>
          </p:cNvPr>
          <p:cNvSpPr>
            <a:spLocks noGrp="1"/>
          </p:cNvSpPr>
          <p:nvPr>
            <p:ph idx="1"/>
          </p:nvPr>
        </p:nvSpPr>
        <p:spPr>
          <a:xfrm>
            <a:off x="838200" y="1914834"/>
            <a:ext cx="10515600" cy="649946"/>
          </a:xfrm>
        </p:spPr>
        <p:txBody>
          <a:bodyPr/>
          <a:lstStyle/>
          <a:p>
            <a:r>
              <a:rPr lang="en-CA" dirty="0">
                <a:hlinkClick r:id="rId2"/>
              </a:rPr>
              <a:t>https://www.aicrowd.com/challenges/unity-obstacle-tower-challenge</a:t>
            </a:r>
            <a:endParaRPr lang="en-CA" dirty="0"/>
          </a:p>
          <a:p>
            <a:endParaRPr lang="en-CA" dirty="0"/>
          </a:p>
          <a:p>
            <a:endParaRPr lang="en-CA" dirty="0"/>
          </a:p>
        </p:txBody>
      </p:sp>
      <p:sp>
        <p:nvSpPr>
          <p:cNvPr id="4" name="Rectangle 3">
            <a:extLst>
              <a:ext uri="{FF2B5EF4-FFF2-40B4-BE49-F238E27FC236}">
                <a16:creationId xmlns:a16="http://schemas.microsoft.com/office/drawing/2014/main" id="{10AA13C9-7E0E-4A38-A1F6-FC6A0515DFA4}"/>
              </a:ext>
            </a:extLst>
          </p:cNvPr>
          <p:cNvSpPr/>
          <p:nvPr/>
        </p:nvSpPr>
        <p:spPr>
          <a:xfrm>
            <a:off x="838199" y="2788926"/>
            <a:ext cx="7235283" cy="1200329"/>
          </a:xfrm>
          <a:prstGeom prst="rect">
            <a:avLst/>
          </a:prstGeom>
        </p:spPr>
        <p:txBody>
          <a:bodyPr wrap="square">
            <a:spAutoFit/>
          </a:bodyPr>
          <a:lstStyle/>
          <a:p>
            <a:r>
              <a:rPr lang="en-CA" dirty="0">
                <a:hlinkClick r:id="rId3"/>
              </a:rPr>
              <a:t>https://unity3d.com/how-to/unity-machine-learning-agents</a:t>
            </a:r>
            <a:br>
              <a:rPr lang="en-CA" dirty="0"/>
            </a:br>
            <a:endParaRPr lang="en-CA" dirty="0"/>
          </a:p>
          <a:p>
            <a:r>
              <a:rPr lang="en-CA" dirty="0">
                <a:hlinkClick r:id="rId4"/>
              </a:rPr>
              <a:t>https://arxiv.org/pdf/1902.01378.pdf</a:t>
            </a:r>
            <a:endParaRPr lang="en-CA" dirty="0"/>
          </a:p>
          <a:p>
            <a:endParaRPr lang="en-CA" dirty="0"/>
          </a:p>
        </p:txBody>
      </p:sp>
    </p:spTree>
    <p:extLst>
      <p:ext uri="{BB962C8B-B14F-4D97-AF65-F5344CB8AC3E}">
        <p14:creationId xmlns:p14="http://schemas.microsoft.com/office/powerpoint/2010/main" val="25819430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8242-D6F5-4589-9E78-A88276324ABA}"/>
              </a:ext>
            </a:extLst>
          </p:cNvPr>
          <p:cNvSpPr>
            <a:spLocks noGrp="1"/>
          </p:cNvSpPr>
          <p:nvPr>
            <p:ph type="ctrTitle"/>
          </p:nvPr>
        </p:nvSpPr>
        <p:spPr/>
        <p:txBody>
          <a:bodyPr/>
          <a:lstStyle/>
          <a:p>
            <a:r>
              <a:rPr lang="en-CA" dirty="0"/>
              <a:t>Google Cloud Resources</a:t>
            </a:r>
          </a:p>
        </p:txBody>
      </p:sp>
      <p:sp>
        <p:nvSpPr>
          <p:cNvPr id="3" name="Subtitle 2">
            <a:extLst>
              <a:ext uri="{FF2B5EF4-FFF2-40B4-BE49-F238E27FC236}">
                <a16:creationId xmlns:a16="http://schemas.microsoft.com/office/drawing/2014/main" id="{EE75D3B1-6483-4B87-942B-BDEB654F9355}"/>
              </a:ext>
            </a:extLst>
          </p:cNvPr>
          <p:cNvSpPr>
            <a:spLocks noGrp="1"/>
          </p:cNvSpPr>
          <p:nvPr>
            <p:ph type="subTitle" idx="1"/>
          </p:nvPr>
        </p:nvSpPr>
        <p:spPr/>
        <p:txBody>
          <a:bodyPr/>
          <a:lstStyle/>
          <a:p>
            <a:r>
              <a:rPr lang="en-CA" dirty="0"/>
              <a:t>Training and Deployment of AI services</a:t>
            </a:r>
          </a:p>
        </p:txBody>
      </p:sp>
    </p:spTree>
    <p:extLst>
      <p:ext uri="{BB962C8B-B14F-4D97-AF65-F5344CB8AC3E}">
        <p14:creationId xmlns:p14="http://schemas.microsoft.com/office/powerpoint/2010/main" val="8493069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1D777-6399-4516-8132-66B52F27DBA4}"/>
              </a:ext>
            </a:extLst>
          </p:cNvPr>
          <p:cNvSpPr>
            <a:spLocks noGrp="1"/>
          </p:cNvSpPr>
          <p:nvPr>
            <p:ph type="title"/>
          </p:nvPr>
        </p:nvSpPr>
        <p:spPr/>
        <p:txBody>
          <a:bodyPr/>
          <a:lstStyle/>
          <a:p>
            <a:pPr algn="ctr"/>
            <a:r>
              <a:rPr lang="en-CA" dirty="0"/>
              <a:t>GCP Resources</a:t>
            </a:r>
          </a:p>
        </p:txBody>
      </p:sp>
      <p:sp>
        <p:nvSpPr>
          <p:cNvPr id="3" name="Content Placeholder 2">
            <a:extLst>
              <a:ext uri="{FF2B5EF4-FFF2-40B4-BE49-F238E27FC236}">
                <a16:creationId xmlns:a16="http://schemas.microsoft.com/office/drawing/2014/main" id="{127D361C-2D95-47E8-8C94-A96090490B35}"/>
              </a:ext>
            </a:extLst>
          </p:cNvPr>
          <p:cNvSpPr>
            <a:spLocks noGrp="1"/>
          </p:cNvSpPr>
          <p:nvPr>
            <p:ph idx="1"/>
          </p:nvPr>
        </p:nvSpPr>
        <p:spPr/>
        <p:txBody>
          <a:bodyPr/>
          <a:lstStyle/>
          <a:p>
            <a:r>
              <a:rPr lang="en-CA" dirty="0"/>
              <a:t>Google Cloud Learning Hub</a:t>
            </a:r>
          </a:p>
          <a:p>
            <a:endParaRPr lang="en-CA" dirty="0"/>
          </a:p>
          <a:p>
            <a:endParaRPr lang="en-CA" dirty="0"/>
          </a:p>
          <a:p>
            <a:r>
              <a:rPr lang="en-CA" dirty="0"/>
              <a:t>Google Cloud Next</a:t>
            </a:r>
          </a:p>
        </p:txBody>
      </p:sp>
      <p:sp>
        <p:nvSpPr>
          <p:cNvPr id="4" name="Rectangle 3">
            <a:extLst>
              <a:ext uri="{FF2B5EF4-FFF2-40B4-BE49-F238E27FC236}">
                <a16:creationId xmlns:a16="http://schemas.microsoft.com/office/drawing/2014/main" id="{60940E6A-4881-4B6C-93E0-3B0ADD89E150}"/>
              </a:ext>
            </a:extLst>
          </p:cNvPr>
          <p:cNvSpPr/>
          <p:nvPr/>
        </p:nvSpPr>
        <p:spPr>
          <a:xfrm>
            <a:off x="972030" y="2371821"/>
            <a:ext cx="9601200" cy="923330"/>
          </a:xfrm>
          <a:prstGeom prst="rect">
            <a:avLst/>
          </a:prstGeom>
        </p:spPr>
        <p:txBody>
          <a:bodyPr wrap="square">
            <a:spAutoFit/>
          </a:bodyPr>
          <a:lstStyle/>
          <a:p>
            <a:r>
              <a:rPr lang="en-CA" dirty="0">
                <a:hlinkClick r:id="rId2"/>
              </a:rPr>
              <a:t>https://inthecloud.withgoogle.com/next-onair-learning/home.html?utm_source=google&amp;utm_medium=blog&amp;utm_content=build-your-cloud-skills</a:t>
            </a:r>
            <a:endParaRPr lang="en-CA" dirty="0"/>
          </a:p>
          <a:p>
            <a:endParaRPr lang="en-CA" dirty="0"/>
          </a:p>
        </p:txBody>
      </p:sp>
      <p:sp>
        <p:nvSpPr>
          <p:cNvPr id="5" name="Rectangle 4">
            <a:extLst>
              <a:ext uri="{FF2B5EF4-FFF2-40B4-BE49-F238E27FC236}">
                <a16:creationId xmlns:a16="http://schemas.microsoft.com/office/drawing/2014/main" id="{691E3897-5789-448C-A3C6-553D2B6C3D56}"/>
              </a:ext>
            </a:extLst>
          </p:cNvPr>
          <p:cNvSpPr/>
          <p:nvPr/>
        </p:nvSpPr>
        <p:spPr>
          <a:xfrm>
            <a:off x="972030" y="3966345"/>
            <a:ext cx="3808287" cy="646331"/>
          </a:xfrm>
          <a:prstGeom prst="rect">
            <a:avLst/>
          </a:prstGeom>
        </p:spPr>
        <p:txBody>
          <a:bodyPr wrap="none">
            <a:spAutoFit/>
          </a:bodyPr>
          <a:lstStyle/>
          <a:p>
            <a:r>
              <a:rPr lang="en-CA" dirty="0">
                <a:hlinkClick r:id="rId3"/>
              </a:rPr>
              <a:t>https://cloud.withgoogle.com/next/sf/</a:t>
            </a:r>
            <a:endParaRPr lang="en-CA" dirty="0"/>
          </a:p>
          <a:p>
            <a:endParaRPr lang="en-CA" dirty="0"/>
          </a:p>
        </p:txBody>
      </p:sp>
    </p:spTree>
    <p:extLst>
      <p:ext uri="{BB962C8B-B14F-4D97-AF65-F5344CB8AC3E}">
        <p14:creationId xmlns:p14="http://schemas.microsoft.com/office/powerpoint/2010/main" val="1093134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7A26-05B9-407A-9178-8FD7FDF50089}"/>
              </a:ext>
            </a:extLst>
          </p:cNvPr>
          <p:cNvSpPr>
            <a:spLocks noGrp="1"/>
          </p:cNvSpPr>
          <p:nvPr>
            <p:ph type="title"/>
          </p:nvPr>
        </p:nvSpPr>
        <p:spPr/>
        <p:txBody>
          <a:bodyPr/>
          <a:lstStyle/>
          <a:p>
            <a:pPr algn="ctr"/>
            <a:r>
              <a:rPr lang="en-CA" dirty="0"/>
              <a:t>Google Cloud Learning Resources </a:t>
            </a:r>
          </a:p>
        </p:txBody>
      </p:sp>
      <p:sp>
        <p:nvSpPr>
          <p:cNvPr id="4" name="Rectangle 3">
            <a:extLst>
              <a:ext uri="{FF2B5EF4-FFF2-40B4-BE49-F238E27FC236}">
                <a16:creationId xmlns:a16="http://schemas.microsoft.com/office/drawing/2014/main" id="{C9B9B834-E003-4224-98DF-1FC9AE7A159F}"/>
              </a:ext>
            </a:extLst>
          </p:cNvPr>
          <p:cNvSpPr/>
          <p:nvPr/>
        </p:nvSpPr>
        <p:spPr>
          <a:xfrm>
            <a:off x="476226" y="2244675"/>
            <a:ext cx="10638860" cy="923330"/>
          </a:xfrm>
          <a:prstGeom prst="rect">
            <a:avLst/>
          </a:prstGeom>
        </p:spPr>
        <p:txBody>
          <a:bodyPr wrap="square">
            <a:spAutoFit/>
          </a:bodyPr>
          <a:lstStyle/>
          <a:p>
            <a:r>
              <a:rPr lang="en-CA" dirty="0">
                <a:hlinkClick r:id="rId2"/>
              </a:rPr>
              <a:t>https://cloud.google.com/training/badges?utm_source=google&amp;utm_medium=blog&amp;utm_content=build-your-cloud-skills</a:t>
            </a:r>
            <a:endParaRPr lang="en-CA" dirty="0"/>
          </a:p>
          <a:p>
            <a:endParaRPr lang="en-CA" dirty="0"/>
          </a:p>
        </p:txBody>
      </p:sp>
      <p:sp>
        <p:nvSpPr>
          <p:cNvPr id="5" name="Rectangle 4">
            <a:extLst>
              <a:ext uri="{FF2B5EF4-FFF2-40B4-BE49-F238E27FC236}">
                <a16:creationId xmlns:a16="http://schemas.microsoft.com/office/drawing/2014/main" id="{A485CD57-C06A-4E5A-9174-526CA2EE7686}"/>
              </a:ext>
            </a:extLst>
          </p:cNvPr>
          <p:cNvSpPr/>
          <p:nvPr/>
        </p:nvSpPr>
        <p:spPr>
          <a:xfrm>
            <a:off x="442608" y="3350855"/>
            <a:ext cx="10710101" cy="646331"/>
          </a:xfrm>
          <a:prstGeom prst="rect">
            <a:avLst/>
          </a:prstGeom>
        </p:spPr>
        <p:txBody>
          <a:bodyPr wrap="square">
            <a:spAutoFit/>
          </a:bodyPr>
          <a:lstStyle/>
          <a:p>
            <a:r>
              <a:rPr lang="en-CA" dirty="0">
                <a:hlinkClick r:id="rId3"/>
              </a:rPr>
              <a:t>https://google.qwiklabs.com/quests/136?utm_source=google&amp;utm_medium=lp&amp;utm_campaign=gcpskills</a:t>
            </a:r>
            <a:endParaRPr lang="en-CA" dirty="0"/>
          </a:p>
          <a:p>
            <a:endParaRPr lang="en-CA" dirty="0"/>
          </a:p>
        </p:txBody>
      </p:sp>
      <p:sp>
        <p:nvSpPr>
          <p:cNvPr id="6" name="Rectangle 5">
            <a:extLst>
              <a:ext uri="{FF2B5EF4-FFF2-40B4-BE49-F238E27FC236}">
                <a16:creationId xmlns:a16="http://schemas.microsoft.com/office/drawing/2014/main" id="{4420FBA8-D3DC-493F-9165-6EF7D2190B4A}"/>
              </a:ext>
            </a:extLst>
          </p:cNvPr>
          <p:cNvSpPr/>
          <p:nvPr/>
        </p:nvSpPr>
        <p:spPr>
          <a:xfrm>
            <a:off x="408992" y="4434483"/>
            <a:ext cx="10944808" cy="923330"/>
          </a:xfrm>
          <a:prstGeom prst="rect">
            <a:avLst/>
          </a:prstGeom>
        </p:spPr>
        <p:txBody>
          <a:bodyPr wrap="square">
            <a:spAutoFit/>
          </a:bodyPr>
          <a:lstStyle/>
          <a:p>
            <a:r>
              <a:rPr lang="en-CA" dirty="0">
                <a:hlinkClick r:id="rId4"/>
              </a:rPr>
              <a:t>https://cloud.google.com/blog/topics/training-certifications/build-your-cloud-skills-at-next20-onair-no-cost-training-opportunities</a:t>
            </a:r>
            <a:endParaRPr lang="en-CA" dirty="0"/>
          </a:p>
          <a:p>
            <a:endParaRPr lang="en-CA" dirty="0"/>
          </a:p>
        </p:txBody>
      </p:sp>
    </p:spTree>
    <p:extLst>
      <p:ext uri="{BB962C8B-B14F-4D97-AF65-F5344CB8AC3E}">
        <p14:creationId xmlns:p14="http://schemas.microsoft.com/office/powerpoint/2010/main" val="2524856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6EF5-3D0D-45E9-94B0-282D264D56BF}"/>
              </a:ext>
            </a:extLst>
          </p:cNvPr>
          <p:cNvSpPr>
            <a:spLocks noGrp="1"/>
          </p:cNvSpPr>
          <p:nvPr>
            <p:ph type="title"/>
          </p:nvPr>
        </p:nvSpPr>
        <p:spPr/>
        <p:txBody>
          <a:bodyPr/>
          <a:lstStyle/>
          <a:p>
            <a:pPr algn="ctr"/>
            <a:r>
              <a:rPr lang="en-CA" dirty="0"/>
              <a:t>Convolution Neural Networks</a:t>
            </a:r>
          </a:p>
        </p:txBody>
      </p:sp>
      <p:sp>
        <p:nvSpPr>
          <p:cNvPr id="3" name="Content Placeholder 2">
            <a:extLst>
              <a:ext uri="{FF2B5EF4-FFF2-40B4-BE49-F238E27FC236}">
                <a16:creationId xmlns:a16="http://schemas.microsoft.com/office/drawing/2014/main" id="{A41B0E2C-F44C-4F1A-A88D-C3F172C162AC}"/>
              </a:ext>
            </a:extLst>
          </p:cNvPr>
          <p:cNvSpPr>
            <a:spLocks noGrp="1"/>
          </p:cNvSpPr>
          <p:nvPr>
            <p:ph idx="1"/>
          </p:nvPr>
        </p:nvSpPr>
        <p:spPr>
          <a:xfrm>
            <a:off x="838200" y="1825625"/>
            <a:ext cx="10515600" cy="4351338"/>
          </a:xfrm>
        </p:spPr>
        <p:txBody>
          <a:bodyPr/>
          <a:lstStyle/>
          <a:p>
            <a:r>
              <a:rPr lang="en-CA" dirty="0"/>
              <a:t>Feature Detector – Filters </a:t>
            </a:r>
          </a:p>
          <a:p>
            <a:r>
              <a:rPr lang="en-CA" dirty="0"/>
              <a:t>Use Detected Features as input</a:t>
            </a:r>
          </a:p>
          <a:p>
            <a:r>
              <a:rPr lang="en-CA" dirty="0"/>
              <a:t>Data where information is relative internally</a:t>
            </a:r>
          </a:p>
          <a:p>
            <a:r>
              <a:rPr lang="en-CA" dirty="0"/>
              <a:t>To detect different types of features – use different kinds of filters</a:t>
            </a:r>
          </a:p>
          <a:p>
            <a:endParaRPr lang="en-CA" dirty="0"/>
          </a:p>
          <a:p>
            <a:r>
              <a:rPr lang="en-CA" sz="2200" dirty="0">
                <a:hlinkClick r:id="rId2"/>
              </a:rPr>
              <a:t>https://towardsdatascience.com/pytorch-basics-how-to-train-your-neural-net-intro-to-cnn-26a14c2ea29</a:t>
            </a:r>
            <a:endParaRPr lang="en-CA" sz="2200" dirty="0"/>
          </a:p>
          <a:p>
            <a:endParaRPr lang="en-CA" dirty="0"/>
          </a:p>
          <a:p>
            <a:endParaRPr lang="en-CA" dirty="0"/>
          </a:p>
        </p:txBody>
      </p:sp>
    </p:spTree>
    <p:extLst>
      <p:ext uri="{BB962C8B-B14F-4D97-AF65-F5344CB8AC3E}">
        <p14:creationId xmlns:p14="http://schemas.microsoft.com/office/powerpoint/2010/main" val="32506984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7740-6A05-4CA4-900F-23FD5993FA65}"/>
              </a:ext>
            </a:extLst>
          </p:cNvPr>
          <p:cNvSpPr>
            <a:spLocks noGrp="1"/>
          </p:cNvSpPr>
          <p:nvPr>
            <p:ph type="title"/>
          </p:nvPr>
        </p:nvSpPr>
        <p:spPr/>
        <p:txBody>
          <a:bodyPr/>
          <a:lstStyle/>
          <a:p>
            <a:pPr algn="ctr"/>
            <a:r>
              <a:rPr lang="en-CA" dirty="0"/>
              <a:t>Training on GPUs</a:t>
            </a:r>
          </a:p>
        </p:txBody>
      </p:sp>
      <p:sp>
        <p:nvSpPr>
          <p:cNvPr id="3" name="Content Placeholder 2">
            <a:extLst>
              <a:ext uri="{FF2B5EF4-FFF2-40B4-BE49-F238E27FC236}">
                <a16:creationId xmlns:a16="http://schemas.microsoft.com/office/drawing/2014/main" id="{24645310-2B8C-4DDA-A53F-806FF09023DB}"/>
              </a:ext>
            </a:extLst>
          </p:cNvPr>
          <p:cNvSpPr>
            <a:spLocks noGrp="1"/>
          </p:cNvSpPr>
          <p:nvPr>
            <p:ph idx="1"/>
          </p:nvPr>
        </p:nvSpPr>
        <p:spPr>
          <a:xfrm>
            <a:off x="838200" y="1690688"/>
            <a:ext cx="10515600" cy="4351338"/>
          </a:xfrm>
        </p:spPr>
        <p:txBody>
          <a:bodyPr/>
          <a:lstStyle/>
          <a:p>
            <a:r>
              <a:rPr lang="en-CA" dirty="0">
                <a:hlinkClick r:id="rId2"/>
              </a:rPr>
              <a:t>https://towardsdatascience.com/maximize-your-gpu-dollars-a9133f4e546a</a:t>
            </a:r>
          </a:p>
          <a:p>
            <a:endParaRPr lang="en-CA" dirty="0">
              <a:hlinkClick r:id="rId2"/>
            </a:endParaRPr>
          </a:p>
          <a:p>
            <a:r>
              <a:rPr lang="en-CA" dirty="0">
                <a:hlinkClick r:id="rId2"/>
              </a:rPr>
              <a:t>https://missinglink.ai/guides/computer-vision/complete-guide-deep-learning-gpus/</a:t>
            </a:r>
            <a:endParaRPr lang="en-CA" dirty="0"/>
          </a:p>
          <a:p>
            <a:endParaRPr lang="en-CA" dirty="0"/>
          </a:p>
          <a:p>
            <a:r>
              <a:rPr lang="en-CA" dirty="0">
                <a:hlinkClick r:id="rId3"/>
              </a:rPr>
              <a:t>https://developer.nvidia.com/deep-learning-software</a:t>
            </a:r>
            <a:endParaRPr lang="en-CA" dirty="0"/>
          </a:p>
          <a:p>
            <a:endParaRPr lang="en-CA" dirty="0"/>
          </a:p>
          <a:p>
            <a:r>
              <a:rPr lang="en-CA" dirty="0">
                <a:hlinkClick r:id="rId4"/>
              </a:rPr>
              <a:t>https://determined.ai/blog/cloud-v-onprem/</a:t>
            </a:r>
            <a:endParaRPr lang="en-CA" dirty="0"/>
          </a:p>
          <a:p>
            <a:endParaRPr lang="en-CA" dirty="0"/>
          </a:p>
          <a:p>
            <a:endParaRPr lang="en-CA" dirty="0"/>
          </a:p>
        </p:txBody>
      </p:sp>
    </p:spTree>
    <p:extLst>
      <p:ext uri="{BB962C8B-B14F-4D97-AF65-F5344CB8AC3E}">
        <p14:creationId xmlns:p14="http://schemas.microsoft.com/office/powerpoint/2010/main" val="24733936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794F-D645-402D-8808-9167072BFAC8}"/>
              </a:ext>
            </a:extLst>
          </p:cNvPr>
          <p:cNvSpPr>
            <a:spLocks noGrp="1"/>
          </p:cNvSpPr>
          <p:nvPr>
            <p:ph type="title"/>
          </p:nvPr>
        </p:nvSpPr>
        <p:spPr>
          <a:xfrm>
            <a:off x="838200" y="87573"/>
            <a:ext cx="10515600" cy="1325563"/>
          </a:xfrm>
        </p:spPr>
        <p:txBody>
          <a:bodyPr/>
          <a:lstStyle/>
          <a:p>
            <a:pPr algn="ctr"/>
            <a:r>
              <a:rPr lang="en-CA" dirty="0"/>
              <a:t>Deployment &amp; Using AI models on Cloud</a:t>
            </a:r>
          </a:p>
        </p:txBody>
      </p:sp>
      <p:sp>
        <p:nvSpPr>
          <p:cNvPr id="3" name="Content Placeholder 2">
            <a:extLst>
              <a:ext uri="{FF2B5EF4-FFF2-40B4-BE49-F238E27FC236}">
                <a16:creationId xmlns:a16="http://schemas.microsoft.com/office/drawing/2014/main" id="{5CA5F4A8-5B2F-4C87-8969-1D3DE3057573}"/>
              </a:ext>
            </a:extLst>
          </p:cNvPr>
          <p:cNvSpPr>
            <a:spLocks noGrp="1"/>
          </p:cNvSpPr>
          <p:nvPr>
            <p:ph idx="1"/>
          </p:nvPr>
        </p:nvSpPr>
        <p:spPr>
          <a:xfrm>
            <a:off x="838200" y="1450458"/>
            <a:ext cx="10515600" cy="4910461"/>
          </a:xfrm>
        </p:spPr>
        <p:txBody>
          <a:bodyPr/>
          <a:lstStyle/>
          <a:p>
            <a:r>
              <a:rPr lang="en-CA" dirty="0"/>
              <a:t>Docker Containers running virtual Environments</a:t>
            </a:r>
          </a:p>
          <a:p>
            <a:endParaRPr lang="en-CA" dirty="0"/>
          </a:p>
          <a:p>
            <a:r>
              <a:rPr lang="en-CA" dirty="0"/>
              <a:t>Flask Apps – REST APIs</a:t>
            </a:r>
          </a:p>
          <a:p>
            <a:endParaRPr lang="en-CA" dirty="0"/>
          </a:p>
          <a:p>
            <a:r>
              <a:rPr lang="en-CA" dirty="0"/>
              <a:t>Networked Applications – Pub Sub</a:t>
            </a:r>
          </a:p>
          <a:p>
            <a:endParaRPr lang="en-CA" dirty="0"/>
          </a:p>
          <a:p>
            <a:r>
              <a:rPr lang="en-CA" dirty="0"/>
              <a:t>Compute Engines – Train + Networked Applications</a:t>
            </a:r>
          </a:p>
          <a:p>
            <a:r>
              <a:rPr lang="en-CA" dirty="0"/>
              <a:t>Kubernetes Services – Rest APIs/Networked Applications </a:t>
            </a:r>
          </a:p>
        </p:txBody>
      </p:sp>
    </p:spTree>
    <p:extLst>
      <p:ext uri="{BB962C8B-B14F-4D97-AF65-F5344CB8AC3E}">
        <p14:creationId xmlns:p14="http://schemas.microsoft.com/office/powerpoint/2010/main" val="41746215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677B-367F-4CCD-89DD-334EAFF2A250}"/>
              </a:ext>
            </a:extLst>
          </p:cNvPr>
          <p:cNvSpPr>
            <a:spLocks noGrp="1"/>
          </p:cNvSpPr>
          <p:nvPr>
            <p:ph type="title"/>
          </p:nvPr>
        </p:nvSpPr>
        <p:spPr/>
        <p:txBody>
          <a:bodyPr/>
          <a:lstStyle/>
          <a:p>
            <a:pPr algn="ctr"/>
            <a:r>
              <a:rPr lang="en-CA" dirty="0"/>
              <a:t>Resources and Articles</a:t>
            </a:r>
          </a:p>
        </p:txBody>
      </p:sp>
      <p:sp>
        <p:nvSpPr>
          <p:cNvPr id="4" name="Rectangle 3">
            <a:extLst>
              <a:ext uri="{FF2B5EF4-FFF2-40B4-BE49-F238E27FC236}">
                <a16:creationId xmlns:a16="http://schemas.microsoft.com/office/drawing/2014/main" id="{681D87BF-377E-4E5B-9293-7A09EF6CC347}"/>
              </a:ext>
            </a:extLst>
          </p:cNvPr>
          <p:cNvSpPr/>
          <p:nvPr/>
        </p:nvSpPr>
        <p:spPr>
          <a:xfrm>
            <a:off x="371668" y="1541398"/>
            <a:ext cx="11328919" cy="4801314"/>
          </a:xfrm>
          <a:prstGeom prst="rect">
            <a:avLst/>
          </a:prstGeom>
        </p:spPr>
        <p:txBody>
          <a:bodyPr wrap="square">
            <a:spAutoFit/>
          </a:bodyPr>
          <a:lstStyle/>
          <a:p>
            <a:r>
              <a:rPr lang="en-CA" dirty="0">
                <a:hlinkClick r:id="rId2"/>
              </a:rPr>
              <a:t>https://medium.com/@vivekvscool/deploying-deep-learning-models-pytorch-nlp-with-flask-and-docker-929a9aba1d0c</a:t>
            </a:r>
            <a:endParaRPr lang="en-CA" dirty="0"/>
          </a:p>
          <a:p>
            <a:endParaRPr lang="en-CA" dirty="0"/>
          </a:p>
          <a:p>
            <a:r>
              <a:rPr lang="en-CA" dirty="0">
                <a:hlinkClick r:id="rId3"/>
              </a:rPr>
              <a:t>https://medium.com/the-artificial-impostor/smaller-docker-image-using-multi-stage-build-cb462e349968</a:t>
            </a:r>
            <a:endParaRPr lang="en-CA" dirty="0"/>
          </a:p>
          <a:p>
            <a:endParaRPr lang="en-CA" dirty="0"/>
          </a:p>
          <a:p>
            <a:r>
              <a:rPr lang="en-CA" dirty="0">
                <a:hlinkClick r:id="rId4"/>
              </a:rPr>
              <a:t>https://medium.com/datadriveninvestor/deploy-your-pytorch-model-to-production-f69460192217</a:t>
            </a:r>
            <a:endParaRPr lang="en-CA" dirty="0"/>
          </a:p>
          <a:p>
            <a:endParaRPr lang="en-CA" dirty="0"/>
          </a:p>
          <a:p>
            <a:r>
              <a:rPr lang="en-CA" dirty="0">
                <a:hlinkClick r:id="rId5"/>
              </a:rPr>
              <a:t>https://towardsdatascience.com/whats-after-setting-up-a-gcp-computing-instance-running-a-custom-docker-container-with-tensorflow-eb0f077983c6</a:t>
            </a:r>
            <a:endParaRPr lang="en-CA" dirty="0"/>
          </a:p>
          <a:p>
            <a:endParaRPr lang="en-CA" dirty="0"/>
          </a:p>
          <a:p>
            <a:r>
              <a:rPr lang="en-CA" dirty="0">
                <a:hlinkClick r:id="rId2"/>
              </a:rPr>
              <a:t>https://medium.com/@vivekvscool/deploying-deep-learning-models-pytorch-nlp-with-flask-and-docker-929a9aba1d0c</a:t>
            </a:r>
            <a:endParaRPr lang="en-CA" dirty="0"/>
          </a:p>
          <a:p>
            <a:endParaRPr lang="en-CA" dirty="0"/>
          </a:p>
          <a:p>
            <a:r>
              <a:rPr lang="en-CA" dirty="0">
                <a:hlinkClick r:id="rId6"/>
              </a:rPr>
              <a:t>https://www.youtube.com/watch?v=7-7p6WuDtbs</a:t>
            </a:r>
            <a:endParaRPr lang="en-CA" dirty="0"/>
          </a:p>
          <a:p>
            <a:endParaRPr lang="en-CA" dirty="0"/>
          </a:p>
          <a:p>
            <a:r>
              <a:rPr lang="en-CA" dirty="0">
                <a:hlinkClick r:id="rId7"/>
              </a:rPr>
              <a:t>https://www.youtube.com/watch?v=-UYyyeYJAoQ</a:t>
            </a:r>
            <a:endParaRPr lang="en-CA" dirty="0"/>
          </a:p>
          <a:p>
            <a:endParaRPr lang="en-CA" dirty="0"/>
          </a:p>
          <a:p>
            <a:r>
              <a:rPr lang="en-CA" dirty="0">
                <a:hlinkClick r:id="rId8"/>
              </a:rPr>
              <a:t>https://www.youtube.com/watch?v=XolgXocLOd8</a:t>
            </a:r>
            <a:endParaRPr lang="en-CA" dirty="0"/>
          </a:p>
          <a:p>
            <a:endParaRPr lang="en-CA" dirty="0"/>
          </a:p>
        </p:txBody>
      </p:sp>
    </p:spTree>
    <p:extLst>
      <p:ext uri="{BB962C8B-B14F-4D97-AF65-F5344CB8AC3E}">
        <p14:creationId xmlns:p14="http://schemas.microsoft.com/office/powerpoint/2010/main" val="3043730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C345-6561-4B95-A989-37516D8F0FC4}"/>
              </a:ext>
            </a:extLst>
          </p:cNvPr>
          <p:cNvSpPr>
            <a:spLocks noGrp="1"/>
          </p:cNvSpPr>
          <p:nvPr>
            <p:ph type="title"/>
          </p:nvPr>
        </p:nvSpPr>
        <p:spPr/>
        <p:txBody>
          <a:bodyPr/>
          <a:lstStyle/>
          <a:p>
            <a:pPr algn="ctr"/>
            <a:r>
              <a:rPr lang="en-CA" dirty="0"/>
              <a:t>Google Cloud Console</a:t>
            </a:r>
          </a:p>
        </p:txBody>
      </p:sp>
      <p:pic>
        <p:nvPicPr>
          <p:cNvPr id="4" name="Content Placeholder 3">
            <a:extLst>
              <a:ext uri="{FF2B5EF4-FFF2-40B4-BE49-F238E27FC236}">
                <a16:creationId xmlns:a16="http://schemas.microsoft.com/office/drawing/2014/main" id="{60E54F3D-F23F-467A-8C5B-8E59544C42CA}"/>
              </a:ext>
            </a:extLst>
          </p:cNvPr>
          <p:cNvPicPr>
            <a:picLocks noGrp="1" noChangeAspect="1"/>
          </p:cNvPicPr>
          <p:nvPr>
            <p:ph idx="1"/>
          </p:nvPr>
        </p:nvPicPr>
        <p:blipFill>
          <a:blip r:embed="rId2"/>
          <a:stretch>
            <a:fillRect/>
          </a:stretch>
        </p:blipFill>
        <p:spPr>
          <a:xfrm>
            <a:off x="838200" y="2381324"/>
            <a:ext cx="5151519" cy="2769345"/>
          </a:xfrm>
          <a:prstGeom prst="rect">
            <a:avLst/>
          </a:prstGeom>
        </p:spPr>
      </p:pic>
      <p:pic>
        <p:nvPicPr>
          <p:cNvPr id="5" name="Picture 4">
            <a:extLst>
              <a:ext uri="{FF2B5EF4-FFF2-40B4-BE49-F238E27FC236}">
                <a16:creationId xmlns:a16="http://schemas.microsoft.com/office/drawing/2014/main" id="{0E3BCC6D-F98E-40C2-987F-3EA7DA69DC2B}"/>
              </a:ext>
            </a:extLst>
          </p:cNvPr>
          <p:cNvPicPr>
            <a:picLocks noChangeAspect="1"/>
          </p:cNvPicPr>
          <p:nvPr/>
        </p:nvPicPr>
        <p:blipFill>
          <a:blip r:embed="rId3"/>
          <a:stretch>
            <a:fillRect/>
          </a:stretch>
        </p:blipFill>
        <p:spPr>
          <a:xfrm>
            <a:off x="6117984" y="2381324"/>
            <a:ext cx="5235816" cy="2750512"/>
          </a:xfrm>
          <a:prstGeom prst="rect">
            <a:avLst/>
          </a:prstGeom>
        </p:spPr>
      </p:pic>
    </p:spTree>
    <p:extLst>
      <p:ext uri="{BB962C8B-B14F-4D97-AF65-F5344CB8AC3E}">
        <p14:creationId xmlns:p14="http://schemas.microsoft.com/office/powerpoint/2010/main" val="29531207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6F58-3986-4586-A73D-5FE75D73ED21}"/>
              </a:ext>
            </a:extLst>
          </p:cNvPr>
          <p:cNvSpPr>
            <a:spLocks noGrp="1"/>
          </p:cNvSpPr>
          <p:nvPr>
            <p:ph type="title"/>
          </p:nvPr>
        </p:nvSpPr>
        <p:spPr>
          <a:xfrm>
            <a:off x="838200" y="0"/>
            <a:ext cx="10515600" cy="1325563"/>
          </a:xfrm>
        </p:spPr>
        <p:txBody>
          <a:bodyPr/>
          <a:lstStyle/>
          <a:p>
            <a:pPr algn="ctr"/>
            <a:r>
              <a:rPr lang="en-CA" dirty="0"/>
              <a:t>GCP Documentation</a:t>
            </a:r>
          </a:p>
        </p:txBody>
      </p:sp>
      <p:sp>
        <p:nvSpPr>
          <p:cNvPr id="4" name="Rectangle 3">
            <a:extLst>
              <a:ext uri="{FF2B5EF4-FFF2-40B4-BE49-F238E27FC236}">
                <a16:creationId xmlns:a16="http://schemas.microsoft.com/office/drawing/2014/main" id="{5C2E8A57-893A-42C3-A8FA-B01796A912FE}"/>
              </a:ext>
            </a:extLst>
          </p:cNvPr>
          <p:cNvSpPr/>
          <p:nvPr/>
        </p:nvSpPr>
        <p:spPr>
          <a:xfrm>
            <a:off x="838200" y="3025265"/>
            <a:ext cx="3966086" cy="646331"/>
          </a:xfrm>
          <a:prstGeom prst="rect">
            <a:avLst/>
          </a:prstGeom>
        </p:spPr>
        <p:txBody>
          <a:bodyPr wrap="none">
            <a:spAutoFit/>
          </a:bodyPr>
          <a:lstStyle/>
          <a:p>
            <a:r>
              <a:rPr lang="en-CA" dirty="0">
                <a:hlinkClick r:id="rId2"/>
              </a:rPr>
              <a:t>https://cloud.google.com/pubsub/docs/</a:t>
            </a:r>
            <a:endParaRPr lang="en-CA" dirty="0"/>
          </a:p>
          <a:p>
            <a:endParaRPr lang="en-CA" dirty="0"/>
          </a:p>
        </p:txBody>
      </p:sp>
      <p:sp>
        <p:nvSpPr>
          <p:cNvPr id="5" name="Rectangle 4">
            <a:extLst>
              <a:ext uri="{FF2B5EF4-FFF2-40B4-BE49-F238E27FC236}">
                <a16:creationId xmlns:a16="http://schemas.microsoft.com/office/drawing/2014/main" id="{D292B512-A890-4A57-A60A-BC5493740DE0}"/>
              </a:ext>
            </a:extLst>
          </p:cNvPr>
          <p:cNvSpPr/>
          <p:nvPr/>
        </p:nvSpPr>
        <p:spPr>
          <a:xfrm>
            <a:off x="838200" y="1995542"/>
            <a:ext cx="4755276" cy="646331"/>
          </a:xfrm>
          <a:prstGeom prst="rect">
            <a:avLst/>
          </a:prstGeom>
        </p:spPr>
        <p:txBody>
          <a:bodyPr wrap="none">
            <a:spAutoFit/>
          </a:bodyPr>
          <a:lstStyle/>
          <a:p>
            <a:r>
              <a:rPr lang="en-CA" dirty="0">
                <a:hlinkClick r:id="rId3"/>
              </a:rPr>
              <a:t>https://cloud.google.com/nat/docs/gce-example</a:t>
            </a:r>
            <a:endParaRPr lang="en-CA" dirty="0"/>
          </a:p>
          <a:p>
            <a:endParaRPr lang="en-CA" dirty="0"/>
          </a:p>
        </p:txBody>
      </p:sp>
      <p:sp>
        <p:nvSpPr>
          <p:cNvPr id="6" name="Rectangle 5">
            <a:extLst>
              <a:ext uri="{FF2B5EF4-FFF2-40B4-BE49-F238E27FC236}">
                <a16:creationId xmlns:a16="http://schemas.microsoft.com/office/drawing/2014/main" id="{BC06F0D8-904E-40D4-A8AA-6C9EC31BEB07}"/>
              </a:ext>
            </a:extLst>
          </p:cNvPr>
          <p:cNvSpPr/>
          <p:nvPr/>
        </p:nvSpPr>
        <p:spPr>
          <a:xfrm>
            <a:off x="838200" y="4109664"/>
            <a:ext cx="6138027" cy="646331"/>
          </a:xfrm>
          <a:prstGeom prst="rect">
            <a:avLst/>
          </a:prstGeom>
        </p:spPr>
        <p:txBody>
          <a:bodyPr wrap="none">
            <a:spAutoFit/>
          </a:bodyPr>
          <a:lstStyle/>
          <a:p>
            <a:r>
              <a:rPr lang="en-CA" dirty="0">
                <a:hlinkClick r:id="rId4"/>
              </a:rPr>
              <a:t>https://cloud.google.com/ai-platform/training/docs/using-gpus</a:t>
            </a:r>
            <a:endParaRPr lang="en-CA" dirty="0"/>
          </a:p>
          <a:p>
            <a:endParaRPr lang="en-CA" dirty="0"/>
          </a:p>
        </p:txBody>
      </p:sp>
    </p:spTree>
    <p:extLst>
      <p:ext uri="{BB962C8B-B14F-4D97-AF65-F5344CB8AC3E}">
        <p14:creationId xmlns:p14="http://schemas.microsoft.com/office/powerpoint/2010/main" val="2819682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6CDB-AAB8-4968-94A1-D328C896B258}"/>
              </a:ext>
            </a:extLst>
          </p:cNvPr>
          <p:cNvSpPr>
            <a:spLocks noGrp="1"/>
          </p:cNvSpPr>
          <p:nvPr>
            <p:ph type="title"/>
          </p:nvPr>
        </p:nvSpPr>
        <p:spPr>
          <a:xfrm>
            <a:off x="838200" y="149691"/>
            <a:ext cx="10515600" cy="629957"/>
          </a:xfrm>
        </p:spPr>
        <p:txBody>
          <a:bodyPr>
            <a:normAutofit fontScale="90000"/>
          </a:bodyPr>
          <a:lstStyle/>
          <a:p>
            <a:pPr algn="ctr"/>
            <a:r>
              <a:rPr lang="en-CA" dirty="0"/>
              <a:t>Projects : Doing Research</a:t>
            </a:r>
          </a:p>
        </p:txBody>
      </p:sp>
      <p:sp>
        <p:nvSpPr>
          <p:cNvPr id="3" name="Content Placeholder 2">
            <a:extLst>
              <a:ext uri="{FF2B5EF4-FFF2-40B4-BE49-F238E27FC236}">
                <a16:creationId xmlns:a16="http://schemas.microsoft.com/office/drawing/2014/main" id="{03F1EC1D-FD71-4063-B15E-F8AC76968FF6}"/>
              </a:ext>
            </a:extLst>
          </p:cNvPr>
          <p:cNvSpPr>
            <a:spLocks noGrp="1"/>
          </p:cNvSpPr>
          <p:nvPr>
            <p:ph idx="1"/>
          </p:nvPr>
        </p:nvSpPr>
        <p:spPr>
          <a:xfrm>
            <a:off x="277906" y="712693"/>
            <a:ext cx="11636188" cy="5289457"/>
          </a:xfrm>
        </p:spPr>
        <p:txBody>
          <a:bodyPr>
            <a:normAutofit fontScale="92500" lnSpcReduction="20000"/>
          </a:bodyPr>
          <a:lstStyle/>
          <a:p>
            <a:r>
              <a:rPr lang="en-CA" dirty="0"/>
              <a:t>Mask Detection</a:t>
            </a:r>
          </a:p>
          <a:p>
            <a:pPr marL="0" indent="0">
              <a:buNone/>
            </a:pPr>
            <a:r>
              <a:rPr lang="en-CA" dirty="0"/>
              <a:t>    - </a:t>
            </a:r>
            <a:r>
              <a:rPr lang="en-CA" dirty="0">
                <a:hlinkClick r:id="rId2"/>
              </a:rPr>
              <a:t>https://www.youtube.com/watch?v=Nq3auVtvd9Q</a:t>
            </a:r>
            <a:endParaRPr lang="en-CA" dirty="0"/>
          </a:p>
          <a:p>
            <a:pPr marL="0" indent="0">
              <a:buNone/>
            </a:pPr>
            <a:endParaRPr lang="en-CA" dirty="0"/>
          </a:p>
          <a:p>
            <a:r>
              <a:rPr lang="en-CA" dirty="0"/>
              <a:t>Landmark Recognition </a:t>
            </a:r>
          </a:p>
          <a:p>
            <a:pPr marL="0" indent="0">
              <a:buNone/>
            </a:pPr>
            <a:r>
              <a:rPr lang="en-CA" dirty="0"/>
              <a:t>    - </a:t>
            </a:r>
            <a:r>
              <a:rPr lang="en-CA" dirty="0">
                <a:hlinkClick r:id="rId3"/>
              </a:rPr>
              <a:t>https://arxiv.org/pdf/1908.10192.pdf</a:t>
            </a:r>
            <a:endParaRPr lang="en-CA" dirty="0"/>
          </a:p>
          <a:p>
            <a:pPr marL="0" indent="0">
              <a:buNone/>
            </a:pPr>
            <a:r>
              <a:rPr lang="en-US" b="1" dirty="0"/>
              <a:t>    </a:t>
            </a:r>
            <a:r>
              <a:rPr lang="en-US" dirty="0"/>
              <a:t>- </a:t>
            </a:r>
            <a:r>
              <a:rPr lang="en-US" dirty="0">
                <a:hlinkClick r:id="rId4"/>
              </a:rPr>
              <a:t>https://arxiv.org/abs/2006.05152</a:t>
            </a:r>
            <a:endParaRPr lang="en-US" dirty="0"/>
          </a:p>
          <a:p>
            <a:pPr marL="0" indent="0">
              <a:buNone/>
            </a:pPr>
            <a:endParaRPr lang="en-CA" dirty="0"/>
          </a:p>
          <a:p>
            <a:r>
              <a:rPr lang="en-CA" dirty="0"/>
              <a:t>Topic Assignment and Disambiguation from short text: disaster tweets</a:t>
            </a:r>
          </a:p>
          <a:p>
            <a:pPr marL="0" indent="0">
              <a:buNone/>
            </a:pPr>
            <a:r>
              <a:rPr lang="en-CA" dirty="0"/>
              <a:t>    - </a:t>
            </a:r>
            <a:r>
              <a:rPr lang="en-CA" dirty="0">
                <a:hlinkClick r:id="rId5"/>
              </a:rPr>
              <a:t>https://arxiv.org/pdf/1909.00426.pdf</a:t>
            </a:r>
            <a:r>
              <a:rPr lang="en-CA" dirty="0"/>
              <a:t>  </a:t>
            </a:r>
          </a:p>
          <a:p>
            <a:pPr marL="0" indent="0">
              <a:buNone/>
            </a:pPr>
            <a:r>
              <a:rPr lang="en-CA" dirty="0"/>
              <a:t>    - </a:t>
            </a:r>
            <a:r>
              <a:rPr lang="en-CA" dirty="0">
                <a:hlinkClick r:id="rId6"/>
              </a:rPr>
              <a:t>https://www.aclweb.org/anthology/D19-1533.pdf</a:t>
            </a:r>
            <a:endParaRPr lang="en-CA" dirty="0"/>
          </a:p>
          <a:p>
            <a:pPr marL="0" indent="0">
              <a:buNone/>
            </a:pPr>
            <a:r>
              <a:rPr lang="en-CA" dirty="0"/>
              <a:t>    - </a:t>
            </a:r>
            <a:r>
              <a:rPr lang="en-CA" dirty="0">
                <a:hlinkClick r:id="rId7"/>
              </a:rPr>
              <a:t>https://arxiv.org/abs/1908.07245</a:t>
            </a:r>
            <a:endParaRPr lang="en-CA" dirty="0"/>
          </a:p>
          <a:p>
            <a:pPr marL="0" indent="0">
              <a:buNone/>
            </a:pPr>
            <a:r>
              <a:rPr lang="en-CA">
                <a:hlinkClick r:id="rId8"/>
              </a:rPr>
              <a:t>    - https</a:t>
            </a:r>
            <a:r>
              <a:rPr lang="en-CA" dirty="0">
                <a:hlinkClick r:id="rId8"/>
              </a:rPr>
              <a:t>://www.kaggle.com/aman2000jaiswal/real-nlp-disaster-tweets</a:t>
            </a:r>
            <a:endParaRPr lang="en-CA" dirty="0"/>
          </a:p>
          <a:p>
            <a:pPr marL="0" indent="0">
              <a:buNone/>
            </a:pPr>
            <a:endParaRPr lang="en-CA" dirty="0"/>
          </a:p>
          <a:p>
            <a:pPr marL="0" indent="0">
              <a:buNone/>
            </a:pPr>
            <a:endParaRPr lang="en-CA" dirty="0"/>
          </a:p>
          <a:p>
            <a:pPr marL="0" indent="0">
              <a:buNone/>
            </a:pPr>
            <a:endParaRPr lang="en-CA" dirty="0"/>
          </a:p>
        </p:txBody>
      </p:sp>
      <p:sp>
        <p:nvSpPr>
          <p:cNvPr id="4" name="Rectangle 3">
            <a:extLst>
              <a:ext uri="{FF2B5EF4-FFF2-40B4-BE49-F238E27FC236}">
                <a16:creationId xmlns:a16="http://schemas.microsoft.com/office/drawing/2014/main" id="{66FD75B6-EB33-45FB-81DC-A002E20F24A0}"/>
              </a:ext>
            </a:extLst>
          </p:cNvPr>
          <p:cNvSpPr/>
          <p:nvPr/>
        </p:nvSpPr>
        <p:spPr>
          <a:xfrm>
            <a:off x="5674657" y="6186208"/>
            <a:ext cx="6858002" cy="646331"/>
          </a:xfrm>
          <a:prstGeom prst="rect">
            <a:avLst/>
          </a:prstGeom>
        </p:spPr>
        <p:txBody>
          <a:bodyPr wrap="square">
            <a:spAutoFit/>
          </a:bodyPr>
          <a:lstStyle/>
          <a:p>
            <a:r>
              <a:rPr lang="en-CA" dirty="0">
                <a:hlinkClick r:id="rId9"/>
              </a:rPr>
              <a:t>https://www.youtube.com/channel/UCZHmQk67mSJgfCCTn7xBfew</a:t>
            </a:r>
            <a:endParaRPr lang="en-CA" dirty="0"/>
          </a:p>
          <a:p>
            <a:r>
              <a:rPr lang="en-CA" dirty="0">
                <a:hlinkClick r:id="rId10"/>
              </a:rPr>
              <a:t>https://www.youtube.com/channel/UCNIkB2IeJ-6AmZv7bQ1oBYg</a:t>
            </a:r>
            <a:endParaRPr lang="en-CA" dirty="0"/>
          </a:p>
        </p:txBody>
      </p:sp>
    </p:spTree>
    <p:extLst>
      <p:ext uri="{BB962C8B-B14F-4D97-AF65-F5344CB8AC3E}">
        <p14:creationId xmlns:p14="http://schemas.microsoft.com/office/powerpoint/2010/main" val="684254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6CDB-AAB8-4968-94A1-D328C896B258}"/>
              </a:ext>
            </a:extLst>
          </p:cNvPr>
          <p:cNvSpPr>
            <a:spLocks noGrp="1"/>
          </p:cNvSpPr>
          <p:nvPr>
            <p:ph type="title"/>
          </p:nvPr>
        </p:nvSpPr>
        <p:spPr>
          <a:xfrm>
            <a:off x="838200" y="149691"/>
            <a:ext cx="10515600" cy="629957"/>
          </a:xfrm>
        </p:spPr>
        <p:txBody>
          <a:bodyPr>
            <a:normAutofit fontScale="90000"/>
          </a:bodyPr>
          <a:lstStyle/>
          <a:p>
            <a:pPr algn="ctr"/>
            <a:r>
              <a:rPr lang="en-CA" dirty="0"/>
              <a:t>Projects : Doing Research</a:t>
            </a:r>
          </a:p>
        </p:txBody>
      </p:sp>
      <p:sp>
        <p:nvSpPr>
          <p:cNvPr id="3" name="Content Placeholder 2">
            <a:extLst>
              <a:ext uri="{FF2B5EF4-FFF2-40B4-BE49-F238E27FC236}">
                <a16:creationId xmlns:a16="http://schemas.microsoft.com/office/drawing/2014/main" id="{03F1EC1D-FD71-4063-B15E-F8AC76968FF6}"/>
              </a:ext>
            </a:extLst>
          </p:cNvPr>
          <p:cNvSpPr>
            <a:spLocks noGrp="1"/>
          </p:cNvSpPr>
          <p:nvPr>
            <p:ph idx="1"/>
          </p:nvPr>
        </p:nvSpPr>
        <p:spPr>
          <a:xfrm>
            <a:off x="517711" y="851244"/>
            <a:ext cx="11156577" cy="5289457"/>
          </a:xfrm>
        </p:spPr>
        <p:txBody>
          <a:bodyPr>
            <a:normAutofit fontScale="55000" lnSpcReduction="20000"/>
          </a:bodyPr>
          <a:lstStyle/>
          <a:p>
            <a:r>
              <a:rPr lang="en-US" dirty="0"/>
              <a:t> Inference relations between two sentences: Entailment, Neutral and Contradiction:</a:t>
            </a:r>
          </a:p>
          <a:p>
            <a:pPr marL="0" indent="0">
              <a:buNone/>
            </a:pPr>
            <a:r>
              <a:rPr lang="en-US" dirty="0">
                <a:hlinkClick r:id="rId2"/>
              </a:rPr>
              <a:t>https://github.com/jgc128/mednli</a:t>
            </a:r>
            <a:endParaRPr lang="en-US" dirty="0"/>
          </a:p>
          <a:p>
            <a:pPr marL="0" indent="0">
              <a:buNone/>
            </a:pPr>
            <a:r>
              <a:rPr lang="en-US" dirty="0">
                <a:hlinkClick r:id="rId3"/>
              </a:rPr>
              <a:t>https://www.aclweb.org/anthology/W19-5039.pdf</a:t>
            </a:r>
            <a:endParaRPr lang="en-US" dirty="0"/>
          </a:p>
          <a:p>
            <a:pPr marL="0" indent="0">
              <a:buNone/>
            </a:pPr>
            <a:r>
              <a:rPr lang="en-CA" dirty="0">
                <a:hlinkClick r:id="rId4"/>
              </a:rPr>
              <a:t>https://trishalaneeraj.github.io/2017-12-22/semantic-entailment</a:t>
            </a:r>
            <a:endParaRPr lang="en-CA" dirty="0"/>
          </a:p>
          <a:p>
            <a:pPr marL="0" indent="0">
              <a:buNone/>
            </a:pPr>
            <a:r>
              <a:rPr lang="en-CA" dirty="0">
                <a:hlinkClick r:id="rId5"/>
              </a:rPr>
              <a:t>https://www.oreilly.com/content/textual-entailment-with-tensorflow/</a:t>
            </a:r>
            <a:r>
              <a:rPr lang="en-CA" dirty="0"/>
              <a:t> </a:t>
            </a:r>
          </a:p>
          <a:p>
            <a:pPr marL="0" indent="0">
              <a:buNone/>
            </a:pPr>
            <a:r>
              <a:rPr lang="en-CA" dirty="0">
                <a:hlinkClick r:id="rId6"/>
              </a:rPr>
              <a:t>https://www.idiap.ch/workshop/smld2019/slides/smld2019_james_henderson.pdf</a:t>
            </a:r>
            <a:endParaRPr lang="en-CA" dirty="0"/>
          </a:p>
          <a:p>
            <a:pPr marL="0" indent="0">
              <a:buNone/>
            </a:pPr>
            <a:r>
              <a:rPr lang="en-CA" dirty="0">
                <a:hlinkClick r:id="rId7"/>
              </a:rPr>
              <a:t>https://paperswithcode.com/task/natural-language-inference</a:t>
            </a:r>
            <a:endParaRPr lang="en-CA" dirty="0"/>
          </a:p>
          <a:p>
            <a:pPr marL="0" indent="0">
              <a:buNone/>
            </a:pPr>
            <a:r>
              <a:rPr lang="en-CA" dirty="0">
                <a:hlinkClick r:id="rId8"/>
              </a:rPr>
              <a:t>https://arxiv.org/pdf/1901.03735.pdf</a:t>
            </a:r>
            <a:endParaRPr lang="en-CA" dirty="0"/>
          </a:p>
          <a:p>
            <a:pPr marL="0" indent="0">
              <a:buNone/>
            </a:pPr>
            <a:endParaRPr lang="en-CA" dirty="0"/>
          </a:p>
          <a:p>
            <a:r>
              <a:rPr lang="en-CA" dirty="0"/>
              <a:t>Obstacle Navigation:</a:t>
            </a:r>
          </a:p>
          <a:p>
            <a:r>
              <a:rPr lang="en-CA" dirty="0">
                <a:hlinkClick r:id="rId9"/>
              </a:rPr>
              <a:t>https://arxiv.org/abs/1902.01378</a:t>
            </a:r>
            <a:endParaRPr lang="en-CA" dirty="0"/>
          </a:p>
          <a:p>
            <a:r>
              <a:rPr lang="en-CA" dirty="0">
                <a:hlinkClick r:id="rId10"/>
              </a:rPr>
              <a:t>https://github.com/Unity-Technologies/obstacle-tower-challenge</a:t>
            </a:r>
            <a:endParaRPr lang="en-CA" dirty="0"/>
          </a:p>
          <a:p>
            <a:r>
              <a:rPr lang="en-CA" dirty="0">
                <a:hlinkClick r:id="rId11"/>
              </a:rPr>
              <a:t>https://github.com/Unity-Technologies/obstacle-tower-env/blob/master/examples/gcp_training.md</a:t>
            </a:r>
            <a:endParaRPr lang="en-CA" dirty="0"/>
          </a:p>
          <a:p>
            <a:r>
              <a:rPr lang="en-CA" dirty="0">
                <a:hlinkClick r:id="rId12"/>
              </a:rPr>
              <a:t>https://arxiv.org/abs/2001.09908</a:t>
            </a:r>
            <a:endParaRPr lang="en-CA" dirty="0"/>
          </a:p>
          <a:p>
            <a:r>
              <a:rPr lang="en-CA" dirty="0">
                <a:hlinkClick r:id="rId13"/>
              </a:rPr>
              <a:t>https://arxiv.org/abs/2004.00567</a:t>
            </a:r>
            <a:endParaRPr lang="en-CA" dirty="0"/>
          </a:p>
          <a:p>
            <a:r>
              <a:rPr lang="en-CA" dirty="0">
                <a:hlinkClick r:id="rId14"/>
              </a:rPr>
              <a:t>https://arxiv.org/abs/2004.00980</a:t>
            </a:r>
            <a:endParaRPr lang="en-CA" dirty="0"/>
          </a:p>
          <a:p>
            <a:r>
              <a:rPr lang="en-CA" dirty="0">
                <a:hlinkClick r:id="rId15"/>
              </a:rPr>
              <a:t>https://arxiv.org/abs/2007.02622</a:t>
            </a:r>
            <a:endParaRPr lang="en-CA" dirty="0"/>
          </a:p>
          <a:p>
            <a:endParaRPr lang="en-CA" dirty="0"/>
          </a:p>
          <a:p>
            <a:endParaRPr lang="en-CA" dirty="0"/>
          </a:p>
          <a:p>
            <a:endParaRPr lang="en-CA" dirty="0"/>
          </a:p>
          <a:p>
            <a:endParaRPr lang="en-CA" dirty="0"/>
          </a:p>
          <a:p>
            <a:pPr marL="0" indent="0">
              <a:buNone/>
            </a:pPr>
            <a:endParaRPr lang="en-CA" dirty="0"/>
          </a:p>
          <a:p>
            <a:endParaRPr lang="en-CA" dirty="0"/>
          </a:p>
        </p:txBody>
      </p:sp>
      <p:sp>
        <p:nvSpPr>
          <p:cNvPr id="4" name="Rectangle 3">
            <a:extLst>
              <a:ext uri="{FF2B5EF4-FFF2-40B4-BE49-F238E27FC236}">
                <a16:creationId xmlns:a16="http://schemas.microsoft.com/office/drawing/2014/main" id="{66FD75B6-EB33-45FB-81DC-A002E20F24A0}"/>
              </a:ext>
            </a:extLst>
          </p:cNvPr>
          <p:cNvSpPr/>
          <p:nvPr/>
        </p:nvSpPr>
        <p:spPr>
          <a:xfrm>
            <a:off x="5737410" y="6140701"/>
            <a:ext cx="6858002" cy="646331"/>
          </a:xfrm>
          <a:prstGeom prst="rect">
            <a:avLst/>
          </a:prstGeom>
        </p:spPr>
        <p:txBody>
          <a:bodyPr wrap="square">
            <a:spAutoFit/>
          </a:bodyPr>
          <a:lstStyle/>
          <a:p>
            <a:r>
              <a:rPr lang="en-CA" dirty="0">
                <a:hlinkClick r:id="rId16"/>
              </a:rPr>
              <a:t>https://www.youtube.com/channel/UCZHmQk67mSJgfCCTn7xBfew</a:t>
            </a:r>
            <a:endParaRPr lang="en-CA" dirty="0"/>
          </a:p>
          <a:p>
            <a:r>
              <a:rPr lang="en-CA" dirty="0">
                <a:hlinkClick r:id="rId17"/>
              </a:rPr>
              <a:t>https://www.youtube.com/channel/UCNIkB2IeJ-6AmZv7bQ1oBYg</a:t>
            </a:r>
            <a:endParaRPr lang="en-CA" dirty="0"/>
          </a:p>
        </p:txBody>
      </p:sp>
    </p:spTree>
    <p:extLst>
      <p:ext uri="{BB962C8B-B14F-4D97-AF65-F5344CB8AC3E}">
        <p14:creationId xmlns:p14="http://schemas.microsoft.com/office/powerpoint/2010/main" val="31939598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C2DC-DDBC-4DAE-AEE5-27CA5314121C}"/>
              </a:ext>
            </a:extLst>
          </p:cNvPr>
          <p:cNvSpPr>
            <a:spLocks noGrp="1"/>
          </p:cNvSpPr>
          <p:nvPr>
            <p:ph type="ctrTitle"/>
          </p:nvPr>
        </p:nvSpPr>
        <p:spPr/>
        <p:txBody>
          <a:bodyPr/>
          <a:lstStyle/>
          <a:p>
            <a:r>
              <a:rPr lang="en-CA" dirty="0"/>
              <a:t>Data Pre-Processing</a:t>
            </a:r>
          </a:p>
        </p:txBody>
      </p:sp>
    </p:spTree>
    <p:extLst>
      <p:ext uri="{BB962C8B-B14F-4D97-AF65-F5344CB8AC3E}">
        <p14:creationId xmlns:p14="http://schemas.microsoft.com/office/powerpoint/2010/main" val="40795898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730C-1AA2-4CEA-9987-BBA6F6A78D0E}"/>
              </a:ext>
            </a:extLst>
          </p:cNvPr>
          <p:cNvSpPr>
            <a:spLocks noGrp="1"/>
          </p:cNvSpPr>
          <p:nvPr>
            <p:ph type="title"/>
          </p:nvPr>
        </p:nvSpPr>
        <p:spPr>
          <a:xfrm>
            <a:off x="838200" y="18723"/>
            <a:ext cx="10515600" cy="922572"/>
          </a:xfrm>
        </p:spPr>
        <p:txBody>
          <a:bodyPr/>
          <a:lstStyle/>
          <a:p>
            <a:pPr algn="ctr"/>
            <a:r>
              <a:rPr lang="en-CA" dirty="0"/>
              <a:t>Imbalanced Data</a:t>
            </a:r>
          </a:p>
        </p:txBody>
      </p:sp>
      <p:sp>
        <p:nvSpPr>
          <p:cNvPr id="3" name="Content Placeholder 2">
            <a:extLst>
              <a:ext uri="{FF2B5EF4-FFF2-40B4-BE49-F238E27FC236}">
                <a16:creationId xmlns:a16="http://schemas.microsoft.com/office/drawing/2014/main" id="{E5F0C1B9-34D0-4812-BDE3-DCC4829827ED}"/>
              </a:ext>
            </a:extLst>
          </p:cNvPr>
          <p:cNvSpPr>
            <a:spLocks noGrp="1"/>
          </p:cNvSpPr>
          <p:nvPr>
            <p:ph idx="1"/>
          </p:nvPr>
        </p:nvSpPr>
        <p:spPr>
          <a:xfrm>
            <a:off x="304800" y="941295"/>
            <a:ext cx="11582400" cy="4754329"/>
          </a:xfrm>
        </p:spPr>
        <p:txBody>
          <a:bodyPr>
            <a:normAutofit fontScale="92500" lnSpcReduction="10000"/>
          </a:bodyPr>
          <a:lstStyle/>
          <a:p>
            <a:pPr algn="just"/>
            <a:r>
              <a:rPr lang="en-US" sz="2400" dirty="0"/>
              <a:t>An unbalanced dataset is one in which the target variable has more observations in one specific class than the others e.g. 70% of the observations belong to the 1st class and 17% and 13% to the 2nd and 3rd classes respectively.</a:t>
            </a:r>
          </a:p>
          <a:p>
            <a:pPr algn="just"/>
            <a:r>
              <a:rPr lang="en-US" sz="2400" dirty="0"/>
              <a:t>If the classes are separable using the available features, then the distribution of the classes between them is not problematic.</a:t>
            </a:r>
          </a:p>
          <a:p>
            <a:pPr algn="just"/>
            <a:r>
              <a:rPr lang="en-US" sz="2400" dirty="0"/>
              <a:t> the problem is that models trained on unbalanced datasets often have poor results when they have to generalize (predict a class or classify unseen observations)</a:t>
            </a:r>
          </a:p>
          <a:p>
            <a:pPr algn="just"/>
            <a:r>
              <a:rPr lang="en-US" sz="2400" dirty="0"/>
              <a:t>The algorithm receives significantly more examples from one class, prompting it to be biased towards that particular class. It does not learn what makes the other class “different” and fails to understand the underlying patterns that allow us to distinguish classes.</a:t>
            </a:r>
          </a:p>
          <a:p>
            <a:pPr marL="0" indent="0" algn="just">
              <a:buNone/>
            </a:pPr>
            <a:r>
              <a:rPr lang="en-US" sz="2400" b="1" i="1" dirty="0"/>
              <a:t>REMEDIAL ACTIONS:</a:t>
            </a:r>
          </a:p>
          <a:p>
            <a:pPr algn="just"/>
            <a:r>
              <a:rPr lang="en-CA" sz="2400" dirty="0" err="1"/>
              <a:t>Undersampling</a:t>
            </a:r>
            <a:r>
              <a:rPr lang="en-CA" sz="2400" dirty="0"/>
              <a:t>:   1. Heuristics  2. Clustering</a:t>
            </a:r>
          </a:p>
          <a:p>
            <a:pPr algn="just"/>
            <a:r>
              <a:rPr lang="en-CA" sz="2400" dirty="0"/>
              <a:t>Oversampling:    1. SMOTE (Synthetic Minority Over-sampling Technique), 2. MSMOTE (Modified Synthetic Minority Over-sampling Technique), 3. Variational Autoencoders (VAE),</a:t>
            </a:r>
            <a:endParaRPr lang="en-US" sz="2400" dirty="0"/>
          </a:p>
          <a:p>
            <a:pPr algn="just"/>
            <a:endParaRPr lang="en-CA" sz="2200" dirty="0"/>
          </a:p>
        </p:txBody>
      </p:sp>
      <p:sp>
        <p:nvSpPr>
          <p:cNvPr id="4" name="Rectangle 3">
            <a:extLst>
              <a:ext uri="{FF2B5EF4-FFF2-40B4-BE49-F238E27FC236}">
                <a16:creationId xmlns:a16="http://schemas.microsoft.com/office/drawing/2014/main" id="{88FA32A8-4C52-46D2-A937-24633509A83E}"/>
              </a:ext>
            </a:extLst>
          </p:cNvPr>
          <p:cNvSpPr/>
          <p:nvPr/>
        </p:nvSpPr>
        <p:spPr>
          <a:xfrm>
            <a:off x="1407459" y="6192946"/>
            <a:ext cx="10784541" cy="646331"/>
          </a:xfrm>
          <a:prstGeom prst="rect">
            <a:avLst/>
          </a:prstGeom>
        </p:spPr>
        <p:txBody>
          <a:bodyPr wrap="square">
            <a:spAutoFit/>
          </a:bodyPr>
          <a:lstStyle/>
          <a:p>
            <a:pPr algn="r"/>
            <a:r>
              <a:rPr lang="en-CA" dirty="0">
                <a:hlinkClick r:id="rId2"/>
              </a:rPr>
              <a:t>https://medium.com/strands-tech-corner/unbalanced-datasets-what-to-do-144e0552d9cd</a:t>
            </a:r>
            <a:endParaRPr lang="en-CA" dirty="0"/>
          </a:p>
          <a:p>
            <a:pPr algn="r"/>
            <a:r>
              <a:rPr lang="en-CA" dirty="0">
                <a:hlinkClick r:id="rId3"/>
              </a:rPr>
              <a:t>https://machinelearningmastery.com/what-is-imbalanced-classification/</a:t>
            </a:r>
            <a:endParaRPr lang="en-CA" dirty="0"/>
          </a:p>
        </p:txBody>
      </p:sp>
    </p:spTree>
    <p:extLst>
      <p:ext uri="{BB962C8B-B14F-4D97-AF65-F5344CB8AC3E}">
        <p14:creationId xmlns:p14="http://schemas.microsoft.com/office/powerpoint/2010/main" val="5478024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580F-CE12-4BE7-A6C4-AACF807EBF53}"/>
              </a:ext>
            </a:extLst>
          </p:cNvPr>
          <p:cNvSpPr>
            <a:spLocks noGrp="1"/>
          </p:cNvSpPr>
          <p:nvPr>
            <p:ph type="title"/>
          </p:nvPr>
        </p:nvSpPr>
        <p:spPr>
          <a:xfrm>
            <a:off x="838200" y="1"/>
            <a:ext cx="10515600" cy="735106"/>
          </a:xfrm>
        </p:spPr>
        <p:txBody>
          <a:bodyPr/>
          <a:lstStyle/>
          <a:p>
            <a:pPr algn="ctr"/>
            <a:r>
              <a:rPr lang="en-CA" dirty="0"/>
              <a:t>Imbalanced Data</a:t>
            </a:r>
          </a:p>
        </p:txBody>
      </p:sp>
      <p:sp>
        <p:nvSpPr>
          <p:cNvPr id="3" name="Content Placeholder 2">
            <a:extLst>
              <a:ext uri="{FF2B5EF4-FFF2-40B4-BE49-F238E27FC236}">
                <a16:creationId xmlns:a16="http://schemas.microsoft.com/office/drawing/2014/main" id="{2FA4EF4A-96CF-417B-908F-6C25FE090CF7}"/>
              </a:ext>
            </a:extLst>
          </p:cNvPr>
          <p:cNvSpPr>
            <a:spLocks noGrp="1"/>
          </p:cNvSpPr>
          <p:nvPr>
            <p:ph idx="1"/>
          </p:nvPr>
        </p:nvSpPr>
        <p:spPr>
          <a:xfrm>
            <a:off x="412374" y="968189"/>
            <a:ext cx="11062449" cy="3113928"/>
          </a:xfrm>
        </p:spPr>
        <p:txBody>
          <a:bodyPr>
            <a:normAutofit fontScale="92500"/>
          </a:bodyPr>
          <a:lstStyle/>
          <a:p>
            <a:r>
              <a:rPr lang="en-CA" sz="2400" dirty="0"/>
              <a:t>Use penalized models</a:t>
            </a:r>
          </a:p>
          <a:p>
            <a:r>
              <a:rPr lang="en-CA" dirty="0"/>
              <a:t>Adjusted Cost functions (loss measures)</a:t>
            </a:r>
          </a:p>
          <a:p>
            <a:pPr marL="0" indent="0" algn="ctr">
              <a:buNone/>
            </a:pPr>
            <a:r>
              <a:rPr lang="en-CA" b="1" dirty="0"/>
              <a:t>Performance Metrics</a:t>
            </a:r>
          </a:p>
          <a:p>
            <a:r>
              <a:rPr lang="en-US" sz="2400" dirty="0"/>
              <a:t>Kappa: Classification accuracy normalized by the imbalance of the classes in the data.</a:t>
            </a:r>
          </a:p>
          <a:p>
            <a:r>
              <a:rPr lang="en-CA" sz="2400" dirty="0"/>
              <a:t>AUC (ROC curves)</a:t>
            </a:r>
          </a:p>
          <a:p>
            <a:r>
              <a:rPr lang="en-US" sz="2400" dirty="0"/>
              <a:t>F1-score (also F-score or F-measure): the harmonic average of precision </a:t>
            </a:r>
          </a:p>
          <a:p>
            <a:r>
              <a:rPr lang="en-US" sz="2400" dirty="0"/>
              <a:t>Normalized Gini Score (the Gini score is merely a reformulation of the AUC: Gini = 2×AUC−1)</a:t>
            </a:r>
          </a:p>
        </p:txBody>
      </p:sp>
      <p:sp>
        <p:nvSpPr>
          <p:cNvPr id="4" name="Rectangle 3">
            <a:extLst>
              <a:ext uri="{FF2B5EF4-FFF2-40B4-BE49-F238E27FC236}">
                <a16:creationId xmlns:a16="http://schemas.microsoft.com/office/drawing/2014/main" id="{31268201-2001-4A67-ABF0-484D344017DA}"/>
              </a:ext>
            </a:extLst>
          </p:cNvPr>
          <p:cNvSpPr/>
          <p:nvPr/>
        </p:nvSpPr>
        <p:spPr>
          <a:xfrm>
            <a:off x="1398491" y="5496586"/>
            <a:ext cx="10685931" cy="1200329"/>
          </a:xfrm>
          <a:prstGeom prst="rect">
            <a:avLst/>
          </a:prstGeom>
        </p:spPr>
        <p:txBody>
          <a:bodyPr wrap="square">
            <a:spAutoFit/>
          </a:bodyPr>
          <a:lstStyle/>
          <a:p>
            <a:pPr algn="r"/>
            <a:r>
              <a:rPr lang="en-CA" dirty="0">
                <a:hlinkClick r:id="rId2"/>
              </a:rPr>
              <a:t>https://machinelearningmastery.com/tactics-to-combat-imbalanced-classes-in-your-machine-learning-dataset/</a:t>
            </a:r>
            <a:endParaRPr lang="en-CA" dirty="0"/>
          </a:p>
          <a:p>
            <a:pPr algn="r"/>
            <a:r>
              <a:rPr lang="en-CA" dirty="0">
                <a:hlinkClick r:id="rId3"/>
              </a:rPr>
              <a:t>https://towardsdatascience.com/deep-learning-unbalanced-training-data-solve-it-like-this-6c528e9efea6</a:t>
            </a:r>
            <a:endParaRPr lang="en-CA" dirty="0"/>
          </a:p>
          <a:p>
            <a:pPr algn="r"/>
            <a:r>
              <a:rPr lang="en-CA" dirty="0"/>
              <a:t>“</a:t>
            </a:r>
            <a:r>
              <a:rPr lang="en-US" dirty="0"/>
              <a:t>Learning Imbalanced Datasets with Label-Distribution-Aware Margin Loss” - </a:t>
            </a:r>
            <a:r>
              <a:rPr lang="en-CA" dirty="0" err="1"/>
              <a:t>Kaidi</a:t>
            </a:r>
            <a:r>
              <a:rPr lang="en-CA" dirty="0"/>
              <a:t> Cao Stanford University, et.al.</a:t>
            </a:r>
          </a:p>
          <a:p>
            <a:pPr algn="r"/>
            <a:r>
              <a:rPr lang="en-CA" dirty="0"/>
              <a:t>“</a:t>
            </a:r>
            <a:r>
              <a:rPr lang="en-US" dirty="0"/>
              <a:t>Progressive VAE Training on Highly Sparse and Imbalanced Data</a:t>
            </a:r>
            <a:r>
              <a:rPr lang="en-CA" dirty="0"/>
              <a:t>” - </a:t>
            </a:r>
            <a:r>
              <a:rPr lang="en-CA" dirty="0">
                <a:hlinkClick r:id="rId4"/>
              </a:rPr>
              <a:t>Dmitry </a:t>
            </a:r>
            <a:r>
              <a:rPr lang="en-CA" dirty="0" err="1">
                <a:hlinkClick r:id="rId4"/>
              </a:rPr>
              <a:t>Utyamishev</a:t>
            </a:r>
            <a:r>
              <a:rPr lang="en-CA" dirty="0"/>
              <a:t>, </a:t>
            </a:r>
            <a:r>
              <a:rPr lang="en-CA" dirty="0">
                <a:hlinkClick r:id="rId5"/>
              </a:rPr>
              <a:t>Inna Partin-</a:t>
            </a:r>
            <a:r>
              <a:rPr lang="en-CA" dirty="0" err="1">
                <a:hlinkClick r:id="rId5"/>
              </a:rPr>
              <a:t>Vaisband</a:t>
            </a:r>
            <a:endParaRPr lang="en-US" dirty="0"/>
          </a:p>
        </p:txBody>
      </p:sp>
    </p:spTree>
    <p:extLst>
      <p:ext uri="{BB962C8B-B14F-4D97-AF65-F5344CB8AC3E}">
        <p14:creationId xmlns:p14="http://schemas.microsoft.com/office/powerpoint/2010/main" val="325980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65BD-CEE5-4E23-85A6-0DC6E649B855}"/>
              </a:ext>
            </a:extLst>
          </p:cNvPr>
          <p:cNvSpPr>
            <a:spLocks noGrp="1"/>
          </p:cNvSpPr>
          <p:nvPr>
            <p:ph type="title"/>
          </p:nvPr>
        </p:nvSpPr>
        <p:spPr>
          <a:xfrm>
            <a:off x="838200" y="365126"/>
            <a:ext cx="10515600" cy="678584"/>
          </a:xfrm>
        </p:spPr>
        <p:txBody>
          <a:bodyPr>
            <a:normAutofit fontScale="90000"/>
          </a:bodyPr>
          <a:lstStyle/>
          <a:p>
            <a:pPr algn="ctr"/>
            <a:r>
              <a:rPr lang="en-CA" dirty="0"/>
              <a:t>Activation Functions</a:t>
            </a:r>
          </a:p>
        </p:txBody>
      </p:sp>
      <p:sp>
        <p:nvSpPr>
          <p:cNvPr id="4" name="Rectangle 3">
            <a:extLst>
              <a:ext uri="{FF2B5EF4-FFF2-40B4-BE49-F238E27FC236}">
                <a16:creationId xmlns:a16="http://schemas.microsoft.com/office/drawing/2014/main" id="{851A1217-756B-4677-9D9C-C3AF3E13F87B}"/>
              </a:ext>
            </a:extLst>
          </p:cNvPr>
          <p:cNvSpPr/>
          <p:nvPr/>
        </p:nvSpPr>
        <p:spPr>
          <a:xfrm>
            <a:off x="3904673" y="6488668"/>
            <a:ext cx="8287327" cy="369332"/>
          </a:xfrm>
          <a:prstGeom prst="rect">
            <a:avLst/>
          </a:prstGeom>
        </p:spPr>
        <p:txBody>
          <a:bodyPr wrap="square">
            <a:spAutoFit/>
          </a:bodyPr>
          <a:lstStyle/>
          <a:p>
            <a:r>
              <a:rPr lang="en-CA" dirty="0">
                <a:hlinkClick r:id="rId2"/>
              </a:rPr>
              <a:t>https://towardsdatascience.com/activation-functions-neural-networks-1cbd9f8d91d6</a:t>
            </a:r>
            <a:endParaRPr lang="en-CA" dirty="0"/>
          </a:p>
        </p:txBody>
      </p:sp>
      <p:pic>
        <p:nvPicPr>
          <p:cNvPr id="4098" name="Picture 2">
            <a:extLst>
              <a:ext uri="{FF2B5EF4-FFF2-40B4-BE49-F238E27FC236}">
                <a16:creationId xmlns:a16="http://schemas.microsoft.com/office/drawing/2014/main" id="{73444C49-5F01-45FD-8114-AFA88B33DE7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15592"/>
            <a:ext cx="3319318" cy="21592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F13C865-BC1E-4CA1-BBDE-824C24DBA9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341" y="1215592"/>
            <a:ext cx="3319318" cy="20524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D1B866F-5F46-4BB8-A2E3-F1EC3A2F9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206" y="3589964"/>
            <a:ext cx="691515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9964BB07-0CC6-4EF8-868F-7B0B8D188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4482" y="1383377"/>
            <a:ext cx="2990323" cy="199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139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730C-1AA2-4CEA-9987-BBA6F6A78D0E}"/>
              </a:ext>
            </a:extLst>
          </p:cNvPr>
          <p:cNvSpPr>
            <a:spLocks noGrp="1"/>
          </p:cNvSpPr>
          <p:nvPr>
            <p:ph type="title"/>
          </p:nvPr>
        </p:nvSpPr>
        <p:spPr>
          <a:xfrm>
            <a:off x="838200" y="0"/>
            <a:ext cx="10515600" cy="779929"/>
          </a:xfrm>
        </p:spPr>
        <p:txBody>
          <a:bodyPr/>
          <a:lstStyle/>
          <a:p>
            <a:pPr algn="ctr"/>
            <a:r>
              <a:rPr lang="en-CA" dirty="0"/>
              <a:t>Outlier Detection</a:t>
            </a:r>
          </a:p>
        </p:txBody>
      </p:sp>
      <p:sp>
        <p:nvSpPr>
          <p:cNvPr id="5" name="Rectangle 4">
            <a:extLst>
              <a:ext uri="{FF2B5EF4-FFF2-40B4-BE49-F238E27FC236}">
                <a16:creationId xmlns:a16="http://schemas.microsoft.com/office/drawing/2014/main" id="{AEA84293-474B-4058-AF35-3CDE72118EC8}"/>
              </a:ext>
            </a:extLst>
          </p:cNvPr>
          <p:cNvSpPr/>
          <p:nvPr/>
        </p:nvSpPr>
        <p:spPr>
          <a:xfrm>
            <a:off x="342899" y="1066800"/>
            <a:ext cx="11506201" cy="3970318"/>
          </a:xfrm>
          <a:prstGeom prst="rect">
            <a:avLst/>
          </a:prstGeom>
        </p:spPr>
        <p:txBody>
          <a:bodyPr wrap="square">
            <a:spAutoFit/>
          </a:bodyPr>
          <a:lstStyle/>
          <a:p>
            <a:pPr algn="just" fontAlgn="base"/>
            <a:r>
              <a:rPr lang="en-CA" b="1" dirty="0">
                <a:solidFill>
                  <a:srgbClr val="222222"/>
                </a:solidFill>
                <a:latin typeface="Helvetica Neue"/>
              </a:rPr>
              <a:t>Isolation Forest: </a:t>
            </a:r>
            <a:r>
              <a:rPr lang="en-US" dirty="0"/>
              <a:t>modeling the normal data in such a way as to isolate anomalies that are both few in number and different in the feature space.</a:t>
            </a:r>
            <a:endParaRPr lang="en-CA" b="1" dirty="0">
              <a:solidFill>
                <a:srgbClr val="222222"/>
              </a:solidFill>
              <a:latin typeface="Helvetica Neue"/>
            </a:endParaRPr>
          </a:p>
          <a:p>
            <a:pPr algn="just" fontAlgn="base"/>
            <a:endParaRPr lang="en-CA" b="1" dirty="0">
              <a:solidFill>
                <a:srgbClr val="222222"/>
              </a:solidFill>
              <a:effectLst/>
              <a:latin typeface="Helvetica Neue"/>
            </a:endParaRPr>
          </a:p>
          <a:p>
            <a:pPr algn="just" fontAlgn="base"/>
            <a:r>
              <a:rPr lang="en-CA" b="1" dirty="0"/>
              <a:t>Minimum Covariance Determinant: </a:t>
            </a:r>
            <a:r>
              <a:rPr lang="en-US" dirty="0"/>
              <a:t>If the input variables have a Gaussian distribution, then simple statistical methods can be used to detect outliers. This approach can be generalized by defining a hypersphere (ellipsoid) that covers the normal data, and data that falls outside this shape is considered an outlier. An efficient implementation of this technique for multivariate data is known as the Minimum Covariance Determinant, or MCD for short.</a:t>
            </a:r>
            <a:endParaRPr lang="en-CA" b="1" dirty="0"/>
          </a:p>
          <a:p>
            <a:pPr algn="just" fontAlgn="base"/>
            <a:endParaRPr lang="en-CA" b="1" dirty="0">
              <a:solidFill>
                <a:srgbClr val="222222"/>
              </a:solidFill>
              <a:effectLst/>
              <a:latin typeface="Helvetica Neue"/>
            </a:endParaRPr>
          </a:p>
          <a:p>
            <a:pPr algn="just" fontAlgn="base"/>
            <a:r>
              <a:rPr lang="en-CA" b="1" dirty="0"/>
              <a:t>Local Outlier Factor : </a:t>
            </a:r>
            <a:r>
              <a:rPr lang="en-US" dirty="0"/>
              <a:t>The local outlier factor, or LOF for short, is a technique that attempts to harness the idea of nearest neighbors for outlier detection. Each example is assigned a scoring of how isolated or how likely it is to be outliers based on the size of its local neighborhood. Those examples with the largest score are more likely to be outliers.</a:t>
            </a:r>
            <a:endParaRPr lang="en-CA" b="1" dirty="0"/>
          </a:p>
          <a:p>
            <a:pPr algn="just" fontAlgn="base"/>
            <a:endParaRPr lang="en-CA" b="1" dirty="0"/>
          </a:p>
          <a:p>
            <a:pPr algn="just" fontAlgn="base"/>
            <a:r>
              <a:rPr lang="en-CA" b="1" dirty="0"/>
              <a:t>One-Class SVM: </a:t>
            </a:r>
            <a:r>
              <a:rPr lang="en-US" dirty="0"/>
              <a:t>When modeling one class, the algorithm captures the density of the majority class and classifies examples on the extremes of the density function as outliers. This modification of SVM is referred to as One-Class SVM.</a:t>
            </a:r>
            <a:endParaRPr lang="en-CA" b="1" dirty="0"/>
          </a:p>
        </p:txBody>
      </p:sp>
      <p:sp>
        <p:nvSpPr>
          <p:cNvPr id="8" name="Rectangle 7">
            <a:extLst>
              <a:ext uri="{FF2B5EF4-FFF2-40B4-BE49-F238E27FC236}">
                <a16:creationId xmlns:a16="http://schemas.microsoft.com/office/drawing/2014/main" id="{AAC721B5-230F-48C1-9BD0-1AB67415D907}"/>
              </a:ext>
            </a:extLst>
          </p:cNvPr>
          <p:cNvSpPr/>
          <p:nvPr/>
        </p:nvSpPr>
        <p:spPr>
          <a:xfrm>
            <a:off x="206187" y="6136200"/>
            <a:ext cx="12057530" cy="646331"/>
          </a:xfrm>
          <a:prstGeom prst="rect">
            <a:avLst/>
          </a:prstGeom>
        </p:spPr>
        <p:txBody>
          <a:bodyPr wrap="square">
            <a:spAutoFit/>
          </a:bodyPr>
          <a:lstStyle/>
          <a:p>
            <a:r>
              <a:rPr lang="en-CA" dirty="0">
                <a:hlinkClick r:id="rId2"/>
              </a:rPr>
              <a:t>https://machinelearningmastery.com/model-based-outlier-detection-and-removal-in-python/</a:t>
            </a:r>
            <a:endParaRPr lang="en-CA" dirty="0"/>
          </a:p>
          <a:p>
            <a:r>
              <a:rPr lang="en-CA" dirty="0">
                <a:hlinkClick r:id="rId3"/>
              </a:rPr>
              <a:t>https://towardsdatascience.com/5-ways-to-detect-outliers-that-every-data-scientist-should-know-python-code-70a54335a623</a:t>
            </a:r>
            <a:endParaRPr lang="en-CA" dirty="0"/>
          </a:p>
        </p:txBody>
      </p:sp>
    </p:spTree>
    <p:extLst>
      <p:ext uri="{BB962C8B-B14F-4D97-AF65-F5344CB8AC3E}">
        <p14:creationId xmlns:p14="http://schemas.microsoft.com/office/powerpoint/2010/main" val="632487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730C-1AA2-4CEA-9987-BBA6F6A78D0E}"/>
              </a:ext>
            </a:extLst>
          </p:cNvPr>
          <p:cNvSpPr>
            <a:spLocks noGrp="1"/>
          </p:cNvSpPr>
          <p:nvPr>
            <p:ph type="title"/>
          </p:nvPr>
        </p:nvSpPr>
        <p:spPr>
          <a:xfrm>
            <a:off x="900953" y="18255"/>
            <a:ext cx="10515600" cy="1325563"/>
          </a:xfrm>
        </p:spPr>
        <p:txBody>
          <a:bodyPr/>
          <a:lstStyle/>
          <a:p>
            <a:pPr algn="ctr"/>
            <a:r>
              <a:rPr lang="en-CA" dirty="0"/>
              <a:t>Data Augmentation</a:t>
            </a:r>
          </a:p>
        </p:txBody>
      </p:sp>
      <p:sp>
        <p:nvSpPr>
          <p:cNvPr id="5" name="Rectangle 4">
            <a:extLst>
              <a:ext uri="{FF2B5EF4-FFF2-40B4-BE49-F238E27FC236}">
                <a16:creationId xmlns:a16="http://schemas.microsoft.com/office/drawing/2014/main" id="{5D3DA5A2-D3AB-44A8-916B-4492FDBDB833}"/>
              </a:ext>
            </a:extLst>
          </p:cNvPr>
          <p:cNvSpPr/>
          <p:nvPr/>
        </p:nvSpPr>
        <p:spPr>
          <a:xfrm>
            <a:off x="162125" y="5003195"/>
            <a:ext cx="11993255" cy="2031325"/>
          </a:xfrm>
          <a:prstGeom prst="rect">
            <a:avLst/>
          </a:prstGeom>
        </p:spPr>
        <p:txBody>
          <a:bodyPr wrap="square">
            <a:spAutoFit/>
          </a:bodyPr>
          <a:lstStyle/>
          <a:p>
            <a:pPr algn="r"/>
            <a:r>
              <a:rPr lang="en-CA" sz="1400" dirty="0">
                <a:hlinkClick r:id="rId2"/>
              </a:rPr>
              <a:t>http://ai.stanford.edu/blog/data-augmentation/</a:t>
            </a:r>
          </a:p>
          <a:p>
            <a:pPr algn="r"/>
            <a:r>
              <a:rPr lang="en-CA" sz="1400" dirty="0">
                <a:hlinkClick r:id="rId2"/>
              </a:rPr>
              <a:t>https://medium.com/the-artificial-impostor/custom-image-augmentation-with-keras-70595b01aeac</a:t>
            </a:r>
            <a:endParaRPr lang="en-CA" sz="1400" dirty="0"/>
          </a:p>
          <a:p>
            <a:pPr algn="r"/>
            <a:r>
              <a:rPr lang="en-CA" sz="1400" dirty="0">
                <a:hlinkClick r:id="rId3"/>
              </a:rPr>
              <a:t>https://blog.insightdatascience.com/automl-for-data-augmentation-e87cf692c366</a:t>
            </a:r>
            <a:endParaRPr lang="en-CA" sz="1400" dirty="0"/>
          </a:p>
          <a:p>
            <a:pPr algn="r"/>
            <a:r>
              <a:rPr lang="en-CA" sz="1400" dirty="0">
                <a:hlinkClick r:id="rId4"/>
              </a:rPr>
              <a:t>https://machinelearningmastery.com/how-to-configure-image-data-augmentation-when-training-deep-learning-neural-networks/</a:t>
            </a:r>
            <a:endParaRPr lang="en-CA" sz="1400" dirty="0"/>
          </a:p>
          <a:p>
            <a:pPr algn="r"/>
            <a:r>
              <a:rPr lang="en-CA" sz="1400" dirty="0">
                <a:hlinkClick r:id="rId5"/>
              </a:rPr>
              <a:t>https://medium.com/secure-and-private-ai-writing-challenge/data-augmentation-increases-accuracy-of-your-model-but-how-aa1913468722</a:t>
            </a:r>
            <a:endParaRPr lang="en-CA" sz="1400" dirty="0"/>
          </a:p>
          <a:p>
            <a:pPr algn="r"/>
            <a:r>
              <a:rPr lang="en-CA" sz="1400" dirty="0">
                <a:hlinkClick r:id="rId6"/>
              </a:rPr>
              <a:t>https://towardsdatascience.com/data-augmentation-in-nlp-2801a34dfc28</a:t>
            </a:r>
            <a:endParaRPr lang="en-CA" sz="1400" dirty="0"/>
          </a:p>
          <a:p>
            <a:pPr algn="r"/>
            <a:r>
              <a:rPr lang="en-CA" sz="1400" dirty="0">
                <a:hlinkClick r:id="rId7"/>
              </a:rPr>
              <a:t>https://medium.com/swlh/data-augmentation-in-natural-language-processing-756e942b42f3</a:t>
            </a:r>
            <a:endParaRPr lang="en-CA" sz="1400" dirty="0"/>
          </a:p>
          <a:p>
            <a:pPr algn="r"/>
            <a:r>
              <a:rPr lang="en-CA" sz="1400" dirty="0"/>
              <a:t>“</a:t>
            </a:r>
            <a:r>
              <a:rPr lang="en-US" sz="1400" dirty="0"/>
              <a:t>Data Augmentation using Pre-trained Transformer Models” - </a:t>
            </a:r>
            <a:r>
              <a:rPr lang="en-CA" sz="1400" dirty="0"/>
              <a:t>Varun Kumar Alexa AI, et.al.</a:t>
            </a:r>
          </a:p>
          <a:p>
            <a:pPr algn="r"/>
            <a:endParaRPr lang="en-CA" sz="1400" dirty="0"/>
          </a:p>
        </p:txBody>
      </p:sp>
      <p:pic>
        <p:nvPicPr>
          <p:cNvPr id="1026" name="Picture 2" descr="Image for post">
            <a:extLst>
              <a:ext uri="{FF2B5EF4-FFF2-40B4-BE49-F238E27FC236}">
                <a16:creationId xmlns:a16="http://schemas.microsoft.com/office/drawing/2014/main" id="{8F030482-1836-4391-A95A-BF99CB2A26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0729" y="1343818"/>
            <a:ext cx="4756048" cy="328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771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56723-9EBB-4CAE-8B50-E5D8352A9115}"/>
              </a:ext>
            </a:extLst>
          </p:cNvPr>
          <p:cNvSpPr>
            <a:spLocks noGrp="1"/>
          </p:cNvSpPr>
          <p:nvPr>
            <p:ph type="title"/>
          </p:nvPr>
        </p:nvSpPr>
        <p:spPr>
          <a:xfrm>
            <a:off x="838200" y="14289"/>
            <a:ext cx="10515600" cy="1025618"/>
          </a:xfrm>
        </p:spPr>
        <p:txBody>
          <a:bodyPr/>
          <a:lstStyle/>
          <a:p>
            <a:pPr algn="ctr"/>
            <a:r>
              <a:rPr lang="en-CA" dirty="0"/>
              <a:t>Adversarial Data Generation</a:t>
            </a:r>
          </a:p>
        </p:txBody>
      </p:sp>
      <p:sp>
        <p:nvSpPr>
          <p:cNvPr id="3" name="Content Placeholder 2">
            <a:extLst>
              <a:ext uri="{FF2B5EF4-FFF2-40B4-BE49-F238E27FC236}">
                <a16:creationId xmlns:a16="http://schemas.microsoft.com/office/drawing/2014/main" id="{80CD9BAA-30FF-458F-8710-C67C9DB33604}"/>
              </a:ext>
            </a:extLst>
          </p:cNvPr>
          <p:cNvSpPr>
            <a:spLocks noGrp="1"/>
          </p:cNvSpPr>
          <p:nvPr>
            <p:ph idx="1"/>
          </p:nvPr>
        </p:nvSpPr>
        <p:spPr>
          <a:xfrm>
            <a:off x="838200" y="1253331"/>
            <a:ext cx="10515600" cy="4351338"/>
          </a:xfrm>
        </p:spPr>
        <p:txBody>
          <a:bodyPr>
            <a:normAutofit/>
          </a:bodyPr>
          <a:lstStyle/>
          <a:p>
            <a:pPr algn="just"/>
            <a:r>
              <a:rPr lang="en-US" sz="2000" dirty="0"/>
              <a:t>An </a:t>
            </a:r>
            <a:r>
              <a:rPr lang="en-US" sz="2000" b="1" dirty="0"/>
              <a:t>adversarial example</a:t>
            </a:r>
            <a:r>
              <a:rPr lang="en-US" sz="2000" dirty="0"/>
              <a:t> is an input designed to fool a machine learning model [1]. An adversarial example crafted as a change to a benign input is known as an </a:t>
            </a:r>
            <a:r>
              <a:rPr lang="en-US" sz="2000" b="1" dirty="0"/>
              <a:t>adversarial perturbation</a:t>
            </a:r>
            <a:r>
              <a:rPr lang="en-US" sz="2000" dirty="0"/>
              <a:t>.</a:t>
            </a:r>
          </a:p>
          <a:p>
            <a:pPr algn="just"/>
            <a:r>
              <a:rPr lang="en-US" sz="2000" dirty="0"/>
              <a:t>‘Adversarial perturbation’ is more specific than just ‘adversarial example’, as the class of all adversarial examples also includes inputs designed from scratch to fool machine learning models.</a:t>
            </a:r>
          </a:p>
          <a:p>
            <a:pPr algn="just"/>
            <a:r>
              <a:rPr lang="en-US" sz="2000" b="1" dirty="0"/>
              <a:t>Adversarial robustness</a:t>
            </a:r>
            <a:r>
              <a:rPr lang="en-US" sz="2000" dirty="0"/>
              <a:t> is a measurement of a model’s susceptibility to adversarial examples. </a:t>
            </a:r>
            <a:r>
              <a:rPr lang="en-US" sz="2000" dirty="0" err="1"/>
              <a:t>TextAttack</a:t>
            </a:r>
            <a:r>
              <a:rPr lang="en-US" sz="2000" dirty="0"/>
              <a:t> often measures robustness using </a:t>
            </a:r>
            <a:r>
              <a:rPr lang="en-US" sz="2000" b="1" dirty="0"/>
              <a:t>attack success rate</a:t>
            </a:r>
            <a:r>
              <a:rPr lang="en-US" sz="2000" dirty="0"/>
              <a:t>, the percentage of attack attempts that produce successful adversarial examples, or </a:t>
            </a:r>
            <a:r>
              <a:rPr lang="en-US" sz="2000" b="1" dirty="0"/>
              <a:t>after-attack accuracy</a:t>
            </a:r>
            <a:r>
              <a:rPr lang="en-US" sz="2000" dirty="0"/>
              <a:t>, the percentage of inputs that are both correctly classified and unsuccessfully attacked.</a:t>
            </a:r>
            <a:endParaRPr lang="en-CA" sz="2000" dirty="0"/>
          </a:p>
        </p:txBody>
      </p:sp>
      <p:sp>
        <p:nvSpPr>
          <p:cNvPr id="4" name="Rectangle 3">
            <a:extLst>
              <a:ext uri="{FF2B5EF4-FFF2-40B4-BE49-F238E27FC236}">
                <a16:creationId xmlns:a16="http://schemas.microsoft.com/office/drawing/2014/main" id="{193539B0-DE4E-46CB-B7F1-6E732CF70A09}"/>
              </a:ext>
            </a:extLst>
          </p:cNvPr>
          <p:cNvSpPr/>
          <p:nvPr/>
        </p:nvSpPr>
        <p:spPr>
          <a:xfrm>
            <a:off x="363070" y="6197380"/>
            <a:ext cx="11828930" cy="646331"/>
          </a:xfrm>
          <a:prstGeom prst="rect">
            <a:avLst/>
          </a:prstGeom>
        </p:spPr>
        <p:txBody>
          <a:bodyPr wrap="square">
            <a:spAutoFit/>
          </a:bodyPr>
          <a:lstStyle/>
          <a:p>
            <a:r>
              <a:rPr lang="en-CA" dirty="0">
                <a:hlinkClick r:id="rId2"/>
              </a:rPr>
              <a:t>https://towardsdatascience.com/what-are-adversarial-examples-in-nlp-f928c574478e</a:t>
            </a:r>
            <a:endParaRPr lang="en-CA" dirty="0"/>
          </a:p>
          <a:p>
            <a:r>
              <a:rPr lang="en-CA" dirty="0"/>
              <a:t>“Generalizing to Unseen Domains via Adversarial Data Augmentation” - </a:t>
            </a:r>
            <a:r>
              <a:rPr lang="it-IT" dirty="0"/>
              <a:t>Riccardo Volpi, Istituto Italiano di Tecnologia, et.al.</a:t>
            </a:r>
            <a:endParaRPr lang="en-CA" dirty="0"/>
          </a:p>
        </p:txBody>
      </p:sp>
      <p:pic>
        <p:nvPicPr>
          <p:cNvPr id="2050" name="Picture 2" descr="Image for post">
            <a:extLst>
              <a:ext uri="{FF2B5EF4-FFF2-40B4-BE49-F238E27FC236}">
                <a16:creationId xmlns:a16="http://schemas.microsoft.com/office/drawing/2014/main" id="{3C853566-8F28-4666-8F79-C01456F51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79" y="4254165"/>
            <a:ext cx="4383020" cy="1314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or post">
            <a:extLst>
              <a:ext uri="{FF2B5EF4-FFF2-40B4-BE49-F238E27FC236}">
                <a16:creationId xmlns:a16="http://schemas.microsoft.com/office/drawing/2014/main" id="{99D18A84-B7F8-4307-B29A-9DD15A490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801" y="3922213"/>
            <a:ext cx="5710999" cy="1978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0088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172A-94DF-49F4-A852-C89D469754BD}"/>
              </a:ext>
            </a:extLst>
          </p:cNvPr>
          <p:cNvSpPr>
            <a:spLocks noGrp="1"/>
          </p:cNvSpPr>
          <p:nvPr>
            <p:ph type="title"/>
          </p:nvPr>
        </p:nvSpPr>
        <p:spPr>
          <a:xfrm>
            <a:off x="838200" y="5323"/>
            <a:ext cx="10515600" cy="711853"/>
          </a:xfrm>
        </p:spPr>
        <p:txBody>
          <a:bodyPr/>
          <a:lstStyle/>
          <a:p>
            <a:pPr algn="ctr"/>
            <a:r>
              <a:rPr lang="en-CA" dirty="0"/>
              <a:t>Coding Exercises</a:t>
            </a:r>
          </a:p>
        </p:txBody>
      </p:sp>
      <p:sp>
        <p:nvSpPr>
          <p:cNvPr id="6" name="Rectangle 5">
            <a:extLst>
              <a:ext uri="{FF2B5EF4-FFF2-40B4-BE49-F238E27FC236}">
                <a16:creationId xmlns:a16="http://schemas.microsoft.com/office/drawing/2014/main" id="{272623D5-99CA-435F-8CCC-E20A36567990}"/>
              </a:ext>
            </a:extLst>
          </p:cNvPr>
          <p:cNvSpPr/>
          <p:nvPr/>
        </p:nvSpPr>
        <p:spPr>
          <a:xfrm>
            <a:off x="252133" y="803185"/>
            <a:ext cx="11687734" cy="6186309"/>
          </a:xfrm>
          <a:prstGeom prst="rect">
            <a:avLst/>
          </a:prstGeom>
        </p:spPr>
        <p:txBody>
          <a:bodyPr wrap="square">
            <a:spAutoFit/>
          </a:bodyPr>
          <a:lstStyle/>
          <a:p>
            <a:r>
              <a:rPr lang="en-CA" sz="1200" dirty="0">
                <a:hlinkClick r:id="rId2"/>
              </a:rPr>
              <a:t>https://colab.research.google.com/drive/1-iCeyK8J-MlxLi2Oc8Rz2_wKloma_vOP</a:t>
            </a:r>
            <a:endParaRPr lang="en-CA" sz="1200" dirty="0"/>
          </a:p>
          <a:p>
            <a:endParaRPr lang="en-CA" sz="1200" dirty="0"/>
          </a:p>
          <a:p>
            <a:r>
              <a:rPr lang="en-CA" sz="1200" dirty="0">
                <a:hlinkClick r:id="rId3"/>
              </a:rPr>
              <a:t>https://colab.research.google.com/github/keras-team/keras-io/blob/master/examples/structured_data/ipynb/imbalanced_classification.ipynb#scrollTo=4HR9CrKCGO2l</a:t>
            </a:r>
            <a:endParaRPr lang="en-CA" sz="1200" dirty="0"/>
          </a:p>
          <a:p>
            <a:endParaRPr lang="en-CA" sz="1200" dirty="0"/>
          </a:p>
          <a:p>
            <a:r>
              <a:rPr lang="en-CA" sz="1200" dirty="0">
                <a:hlinkClick r:id="rId4"/>
              </a:rPr>
              <a:t>https://colab.research.google.com/github/tensorflow/docs/blob/master/site/en/tutorials/structured_data/imbalanced_data.ipynb?hl=fr#scrollTo=7JfLUlawto_D</a:t>
            </a:r>
            <a:endParaRPr lang="en-CA" sz="1200" dirty="0"/>
          </a:p>
          <a:p>
            <a:endParaRPr lang="en-CA" sz="1200" dirty="0"/>
          </a:p>
          <a:p>
            <a:r>
              <a:rPr lang="en-CA" sz="1200" dirty="0">
                <a:hlinkClick r:id="rId5"/>
              </a:rPr>
              <a:t>https://medium.com/@chegeX/bank-fraud-detection-for-imbalanced-data-using-python-2e1c194680ce</a:t>
            </a:r>
            <a:endParaRPr lang="en-CA" sz="1200" dirty="0"/>
          </a:p>
          <a:p>
            <a:endParaRPr lang="en-CA" sz="1200" dirty="0"/>
          </a:p>
          <a:p>
            <a:r>
              <a:rPr lang="en-CA" sz="1200" dirty="0">
                <a:hlinkClick r:id="rId6"/>
              </a:rPr>
              <a:t>https://colab.research.google.com/drive/1yOwOgqhG4ps_NYohr27psPAPX4dIUAci#scrollTo=eu6ggHE8F_lK</a:t>
            </a:r>
            <a:endParaRPr lang="en-CA" sz="1200" dirty="0"/>
          </a:p>
          <a:p>
            <a:endParaRPr lang="en-CA" sz="1200" dirty="0"/>
          </a:p>
          <a:p>
            <a:r>
              <a:rPr lang="en-CA" sz="1200" dirty="0">
                <a:hlinkClick r:id="rId7"/>
              </a:rPr>
              <a:t>https://colab.research.google.com/github/Shivam-verma7/machine-learning/blob/master/Outliers-checkpoint.ipynb</a:t>
            </a:r>
            <a:endParaRPr lang="en-CA" sz="1200" dirty="0"/>
          </a:p>
          <a:p>
            <a:endParaRPr lang="en-CA" sz="1200" dirty="0"/>
          </a:p>
          <a:p>
            <a:r>
              <a:rPr lang="en-CA" sz="1200" dirty="0">
                <a:hlinkClick r:id="rId8"/>
              </a:rPr>
              <a:t>https://www.pluralsight.com/guides/cleaning-up-data-from-outliers</a:t>
            </a:r>
            <a:endParaRPr lang="en-CA" sz="1200" dirty="0"/>
          </a:p>
          <a:p>
            <a:endParaRPr lang="en-CA" sz="1200" dirty="0"/>
          </a:p>
          <a:p>
            <a:r>
              <a:rPr lang="en-CA" sz="1200" dirty="0">
                <a:hlinkClick r:id="rId9"/>
              </a:rPr>
              <a:t>https://colab.research.google.com/github/tensorflow/examples/blob/master/courses/udacity_intro_to_tensorflow_for_deep_learning/l05c02_dogs_vs_cats_with_augmentation.ipynb</a:t>
            </a:r>
            <a:endParaRPr lang="en-CA" sz="1200" dirty="0"/>
          </a:p>
          <a:p>
            <a:endParaRPr lang="en-CA" sz="1200" dirty="0"/>
          </a:p>
          <a:p>
            <a:r>
              <a:rPr lang="en-CA" sz="1200" dirty="0">
                <a:hlinkClick r:id="rId10"/>
              </a:rPr>
              <a:t>https://www.kaggle.com/init927/nlp-data-augmentation</a:t>
            </a:r>
            <a:endParaRPr lang="en-CA" sz="1200" dirty="0"/>
          </a:p>
          <a:p>
            <a:endParaRPr lang="en-CA" sz="1200" dirty="0"/>
          </a:p>
          <a:p>
            <a:r>
              <a:rPr lang="en-CA" sz="1200" dirty="0">
                <a:hlinkClick r:id="rId9"/>
              </a:rPr>
              <a:t>https://colab.research.google.com/github/tensorflow/examples/blob/master/courses/udacity_intro_to_tensorflow_for_deep_learning/l05c02_dogs_vs_cats_with_augmentation.ipynb</a:t>
            </a:r>
            <a:endParaRPr lang="en-CA" sz="1200" dirty="0"/>
          </a:p>
          <a:p>
            <a:endParaRPr lang="en-CA" sz="1200" dirty="0"/>
          </a:p>
          <a:p>
            <a:r>
              <a:rPr lang="en-CA" sz="1200" dirty="0">
                <a:hlinkClick r:id="rId11"/>
              </a:rPr>
              <a:t>https://colab.research.google.com/github/google/eng-edu/blob/master/ml/pc/exercises/image_classification_part2.ipynb</a:t>
            </a:r>
            <a:endParaRPr lang="en-CA" sz="1200" dirty="0"/>
          </a:p>
          <a:p>
            <a:endParaRPr lang="en-CA" sz="1200" dirty="0"/>
          </a:p>
          <a:p>
            <a:r>
              <a:rPr lang="en-CA" sz="1200" dirty="0">
                <a:hlinkClick r:id="rId12"/>
              </a:rPr>
              <a:t>https://colab.research.google.com/drive/109vu3F1LTzD1gdVV6cho9fKGx7lzbFll</a:t>
            </a:r>
            <a:endParaRPr lang="en-CA" sz="1200" dirty="0"/>
          </a:p>
          <a:p>
            <a:endParaRPr lang="en-CA" sz="1200" dirty="0"/>
          </a:p>
          <a:p>
            <a:r>
              <a:rPr lang="en-CA" sz="1200" dirty="0">
                <a:hlinkClick r:id="rId13"/>
              </a:rPr>
              <a:t>https://github.com/QData/TextAttack</a:t>
            </a:r>
            <a:endParaRPr lang="en-CA" sz="1200" dirty="0"/>
          </a:p>
          <a:p>
            <a:endParaRPr lang="en-CA" sz="1200" dirty="0"/>
          </a:p>
          <a:p>
            <a:r>
              <a:rPr lang="en-CA" sz="1200" dirty="0">
                <a:hlinkClick r:id="rId14"/>
              </a:rPr>
              <a:t>https://colab.research.google.com/github/lexfridman/mit-deep-learning/blob/master/tutorial_gans/tutorial_gans.ipynb#scrollTo=M5nWEwyjNngd</a:t>
            </a:r>
            <a:endParaRPr lang="en-CA" sz="1200" dirty="0"/>
          </a:p>
          <a:p>
            <a:endParaRPr lang="en-CA" sz="1200" dirty="0"/>
          </a:p>
          <a:p>
            <a:r>
              <a:rPr lang="en-CA" sz="1200" dirty="0">
                <a:hlinkClick r:id="rId15"/>
              </a:rPr>
              <a:t>https://towardsdatascience.com/generating-new-faces-with-variational-autoencoders-d13cfcb5f0a8</a:t>
            </a:r>
            <a:endParaRPr lang="en-CA" sz="1200" dirty="0"/>
          </a:p>
          <a:p>
            <a:endParaRPr lang="en-CA" sz="1200" dirty="0"/>
          </a:p>
          <a:p>
            <a:r>
              <a:rPr lang="en-CA" sz="1200" dirty="0">
                <a:hlinkClick r:id="rId16"/>
              </a:rPr>
              <a:t>https://colab.research.google.com/drive/1QGjUO2np6HBbbjm2Nbof885DN4IFY1dw</a:t>
            </a:r>
            <a:endParaRPr lang="en-CA" sz="1200" dirty="0"/>
          </a:p>
          <a:p>
            <a:endParaRPr lang="en-CA" sz="1200" dirty="0"/>
          </a:p>
          <a:p>
            <a:endParaRPr lang="en-CA" sz="1200" dirty="0"/>
          </a:p>
        </p:txBody>
      </p:sp>
    </p:spTree>
    <p:extLst>
      <p:ext uri="{BB962C8B-B14F-4D97-AF65-F5344CB8AC3E}">
        <p14:creationId xmlns:p14="http://schemas.microsoft.com/office/powerpoint/2010/main" val="25984588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3" name="Rectangle 72">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D1AEF81-2C0B-4C6A-932A-063D8E44DAEA}"/>
              </a:ext>
            </a:extLst>
          </p:cNvPr>
          <p:cNvSpPr txBox="1">
            <a:spLocks/>
          </p:cNvSpPr>
          <p:nvPr/>
        </p:nvSpPr>
        <p:spPr>
          <a:xfrm>
            <a:off x="2103120" y="310896"/>
            <a:ext cx="7982712" cy="868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kern="1200">
                <a:solidFill>
                  <a:schemeClr val="tx1"/>
                </a:solidFill>
                <a:latin typeface="+mj-lt"/>
                <a:ea typeface="+mj-ea"/>
                <a:cs typeface="+mj-cs"/>
              </a:rPr>
              <a:t>DATA VISUALIZATION</a:t>
            </a:r>
          </a:p>
        </p:txBody>
      </p:sp>
      <p:sp>
        <p:nvSpPr>
          <p:cNvPr id="2054" name="Rectangle: Rounded Corners 74">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2" name="Picture 2" descr="5">
            <a:extLst>
              <a:ext uri="{FF2B5EF4-FFF2-40B4-BE49-F238E27FC236}">
                <a16:creationId xmlns:a16="http://schemas.microsoft.com/office/drawing/2014/main" id="{6E178332-C9BF-4653-8295-D36966697D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699" r="-2" b="-2"/>
          <a:stretch/>
        </p:blipFill>
        <p:spPr bwMode="auto">
          <a:xfrm>
            <a:off x="419830" y="2128345"/>
            <a:ext cx="5577840" cy="40832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for post">
            <a:extLst>
              <a:ext uri="{FF2B5EF4-FFF2-40B4-BE49-F238E27FC236}">
                <a16:creationId xmlns:a16="http://schemas.microsoft.com/office/drawing/2014/main" id="{3509CF68-BEA1-45C0-97E2-ACE3F2746D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58" r="3" b="3"/>
          <a:stretch/>
        </p:blipFill>
        <p:spPr bwMode="auto">
          <a:xfrm>
            <a:off x="6194332" y="2128367"/>
            <a:ext cx="5577840" cy="4086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6982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BCF4-7FA9-41FA-B059-56B9407D554A}"/>
              </a:ext>
            </a:extLst>
          </p:cNvPr>
          <p:cNvSpPr>
            <a:spLocks noGrp="1"/>
          </p:cNvSpPr>
          <p:nvPr>
            <p:ph type="title"/>
          </p:nvPr>
        </p:nvSpPr>
        <p:spPr>
          <a:xfrm>
            <a:off x="838200" y="69290"/>
            <a:ext cx="10515600" cy="728568"/>
          </a:xfrm>
        </p:spPr>
        <p:txBody>
          <a:bodyPr>
            <a:normAutofit/>
          </a:bodyPr>
          <a:lstStyle/>
          <a:p>
            <a:pPr algn="ctr"/>
            <a:r>
              <a:rPr lang="en-CA" dirty="0"/>
              <a:t>Resources</a:t>
            </a:r>
          </a:p>
        </p:txBody>
      </p:sp>
      <p:sp>
        <p:nvSpPr>
          <p:cNvPr id="4" name="Rectangle 3">
            <a:extLst>
              <a:ext uri="{FF2B5EF4-FFF2-40B4-BE49-F238E27FC236}">
                <a16:creationId xmlns:a16="http://schemas.microsoft.com/office/drawing/2014/main" id="{39BCF838-1E0B-4CFD-8432-E1AB587A31F5}"/>
              </a:ext>
            </a:extLst>
          </p:cNvPr>
          <p:cNvSpPr/>
          <p:nvPr/>
        </p:nvSpPr>
        <p:spPr>
          <a:xfrm>
            <a:off x="448235" y="905232"/>
            <a:ext cx="11295530" cy="5863144"/>
          </a:xfrm>
          <a:prstGeom prst="rect">
            <a:avLst/>
          </a:prstGeom>
        </p:spPr>
        <p:txBody>
          <a:bodyPr wrap="square">
            <a:spAutoFit/>
          </a:bodyPr>
          <a:lstStyle/>
          <a:p>
            <a:r>
              <a:rPr lang="en-CA" sz="1500" dirty="0">
                <a:hlinkClick r:id="rId2"/>
              </a:rPr>
              <a:t>https://towardsdatascience.com/the-next-level-of-data-visualization-in-python-dd6e99039d5e</a:t>
            </a:r>
            <a:endParaRPr lang="en-CA" sz="1500" dirty="0"/>
          </a:p>
          <a:p>
            <a:endParaRPr lang="en-CA" sz="1500" dirty="0"/>
          </a:p>
          <a:p>
            <a:r>
              <a:rPr lang="en-CA" sz="1500" dirty="0">
                <a:hlinkClick r:id="rId3"/>
              </a:rPr>
              <a:t>https://towardsdatascience.com/15-stunning-data-visualizations-and-what-you-can-learn-from-them-fc5b78f21fb8</a:t>
            </a:r>
            <a:endParaRPr lang="en-CA" sz="1500" dirty="0"/>
          </a:p>
          <a:p>
            <a:endParaRPr lang="en-CA" sz="1500" dirty="0"/>
          </a:p>
          <a:p>
            <a:r>
              <a:rPr lang="en-CA" sz="1500" dirty="0">
                <a:hlinkClick r:id="rId4"/>
              </a:rPr>
              <a:t>https://colab.research.google.com/github/jakevdp/PythonDataScienceHandbook/blob/master/notebooks/04.14-Visualization-With-Seaborn.ipynb</a:t>
            </a:r>
            <a:endParaRPr lang="en-CA" sz="1500" dirty="0"/>
          </a:p>
          <a:p>
            <a:endParaRPr lang="en-CA" sz="1500" dirty="0"/>
          </a:p>
          <a:p>
            <a:r>
              <a:rPr lang="en-CA" sz="1500" dirty="0">
                <a:hlinkClick r:id="rId5"/>
              </a:rPr>
              <a:t>https://towardsdatascience.com/5-quick-and-easy-data-visualizations-in-python-with-code-a2284bae952f</a:t>
            </a:r>
            <a:endParaRPr lang="en-CA" sz="1500" dirty="0"/>
          </a:p>
          <a:p>
            <a:endParaRPr lang="en-CA" sz="1500" dirty="0"/>
          </a:p>
          <a:p>
            <a:r>
              <a:rPr lang="en-CA" sz="1500" dirty="0">
                <a:hlinkClick r:id="rId6"/>
              </a:rPr>
              <a:t>https://colab.research.google.com/notebooks/charts.ipynb</a:t>
            </a:r>
            <a:endParaRPr lang="en-CA" sz="1500" dirty="0"/>
          </a:p>
          <a:p>
            <a:endParaRPr lang="en-CA" sz="1500" dirty="0"/>
          </a:p>
          <a:p>
            <a:r>
              <a:rPr lang="en-CA" sz="1500" dirty="0">
                <a:hlinkClick r:id="rId7"/>
              </a:rPr>
              <a:t>https://colab.research.google.com/github/jakevdp/PythonDataScienceHandbook/blob/master/notebooks/04.00-Introduction-To-Matplotlib.ipynb</a:t>
            </a:r>
            <a:endParaRPr lang="en-CA" sz="1500" dirty="0"/>
          </a:p>
          <a:p>
            <a:endParaRPr lang="en-CA" sz="1500" dirty="0"/>
          </a:p>
          <a:p>
            <a:r>
              <a:rPr lang="en-CA" sz="1500" dirty="0">
                <a:hlinkClick r:id="rId8"/>
              </a:rPr>
              <a:t>https://towardsdatascience.com/intro-to-google-colab-for-data-analytics-da5e3a37af8a</a:t>
            </a:r>
            <a:endParaRPr lang="en-CA" sz="1500" dirty="0"/>
          </a:p>
          <a:p>
            <a:endParaRPr lang="en-CA" sz="1500" dirty="0"/>
          </a:p>
          <a:p>
            <a:r>
              <a:rPr lang="en-CA" sz="1500" dirty="0">
                <a:hlinkClick r:id="rId9"/>
              </a:rPr>
              <a:t>https://hbr.org/2016/06/visualizations-that-really-work</a:t>
            </a:r>
            <a:endParaRPr lang="en-CA" sz="1500" dirty="0"/>
          </a:p>
          <a:p>
            <a:endParaRPr lang="en-CA" sz="1500" dirty="0"/>
          </a:p>
          <a:p>
            <a:r>
              <a:rPr lang="en-CA" sz="1500" dirty="0">
                <a:hlinkClick r:id="rId10"/>
              </a:rPr>
              <a:t>https://interactions.acm.org/archive/view/july-august-2018/the-good-the-bad-and-the-biased</a:t>
            </a:r>
            <a:endParaRPr lang="en-CA" sz="1500" dirty="0"/>
          </a:p>
          <a:p>
            <a:endParaRPr lang="en-CA" sz="1500" dirty="0"/>
          </a:p>
          <a:p>
            <a:r>
              <a:rPr lang="en-CA" sz="1500" dirty="0">
                <a:hlinkClick r:id="rId11"/>
              </a:rPr>
              <a:t>https://visme.co/blog/examples-data-visualizations/</a:t>
            </a:r>
            <a:endParaRPr lang="en-CA" sz="1500" dirty="0"/>
          </a:p>
          <a:p>
            <a:endParaRPr lang="en-CA" sz="1500" dirty="0"/>
          </a:p>
          <a:p>
            <a:r>
              <a:rPr lang="en-CA" sz="1500" dirty="0">
                <a:hlinkClick r:id="rId12"/>
              </a:rPr>
              <a:t>https://medium.com/nightingale/the-7-biggest-issues-data-visualization-faces-today-7bf6b6457b72</a:t>
            </a:r>
            <a:endParaRPr lang="en-CA" sz="1500" dirty="0"/>
          </a:p>
          <a:p>
            <a:endParaRPr lang="en-CA" sz="1500" dirty="0"/>
          </a:p>
          <a:p>
            <a:r>
              <a:rPr lang="en-CA" sz="1500" dirty="0">
                <a:hlinkClick r:id="rId13"/>
              </a:rPr>
              <a:t>https://medium.com/rapids-ai/tsne-with-gpus-hours-to-seconds-9d9c17c941db</a:t>
            </a:r>
            <a:endParaRPr lang="en-CA" sz="1500" dirty="0"/>
          </a:p>
        </p:txBody>
      </p:sp>
    </p:spTree>
    <p:extLst>
      <p:ext uri="{BB962C8B-B14F-4D97-AF65-F5344CB8AC3E}">
        <p14:creationId xmlns:p14="http://schemas.microsoft.com/office/powerpoint/2010/main" val="2665848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0A77-202B-45F5-B073-B28733452C4D}"/>
              </a:ext>
            </a:extLst>
          </p:cNvPr>
          <p:cNvSpPr>
            <a:spLocks noGrp="1"/>
          </p:cNvSpPr>
          <p:nvPr>
            <p:ph type="ctrTitle"/>
          </p:nvPr>
        </p:nvSpPr>
        <p:spPr/>
        <p:txBody>
          <a:bodyPr/>
          <a:lstStyle/>
          <a:p>
            <a:r>
              <a:rPr lang="en-CA" dirty="0"/>
              <a:t>Performance Boosting</a:t>
            </a:r>
          </a:p>
        </p:txBody>
      </p:sp>
    </p:spTree>
    <p:extLst>
      <p:ext uri="{BB962C8B-B14F-4D97-AF65-F5344CB8AC3E}">
        <p14:creationId xmlns:p14="http://schemas.microsoft.com/office/powerpoint/2010/main" val="40233137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3730B-5DE3-4285-A124-792DD3C3CD05}"/>
              </a:ext>
            </a:extLst>
          </p:cNvPr>
          <p:cNvSpPr>
            <a:spLocks noGrp="1"/>
          </p:cNvSpPr>
          <p:nvPr>
            <p:ph type="title"/>
          </p:nvPr>
        </p:nvSpPr>
        <p:spPr>
          <a:xfrm>
            <a:off x="838199" y="77751"/>
            <a:ext cx="10515600" cy="944217"/>
          </a:xfrm>
        </p:spPr>
        <p:txBody>
          <a:bodyPr/>
          <a:lstStyle/>
          <a:p>
            <a:pPr algn="ctr"/>
            <a:r>
              <a:rPr lang="en-CA" dirty="0"/>
              <a:t>Data Augmentation</a:t>
            </a:r>
          </a:p>
        </p:txBody>
      </p:sp>
      <p:sp>
        <p:nvSpPr>
          <p:cNvPr id="4" name="Rectangle 3">
            <a:extLst>
              <a:ext uri="{FF2B5EF4-FFF2-40B4-BE49-F238E27FC236}">
                <a16:creationId xmlns:a16="http://schemas.microsoft.com/office/drawing/2014/main" id="{9D032D26-CF6E-403F-BE3C-4F83F6094FF9}"/>
              </a:ext>
            </a:extLst>
          </p:cNvPr>
          <p:cNvSpPr/>
          <p:nvPr/>
        </p:nvSpPr>
        <p:spPr>
          <a:xfrm>
            <a:off x="744069" y="5764586"/>
            <a:ext cx="10874189" cy="1015663"/>
          </a:xfrm>
          <a:prstGeom prst="rect">
            <a:avLst/>
          </a:prstGeom>
        </p:spPr>
        <p:txBody>
          <a:bodyPr wrap="square">
            <a:spAutoFit/>
          </a:bodyPr>
          <a:lstStyle/>
          <a:p>
            <a:r>
              <a:rPr lang="en-CA" sz="1200">
                <a:hlinkClick r:id="rId2"/>
              </a:rPr>
              <a:t>https://medium.com/swlh/how-data-augmentation-improves-your-cnn-performance-an-experiment-in-pytorch-and-torchvision-e5fb36d038fb</a:t>
            </a:r>
            <a:endParaRPr lang="en-CA" sz="1200"/>
          </a:p>
          <a:p>
            <a:r>
              <a:rPr lang="en-CA" sz="1200">
                <a:hlinkClick r:id="rId3"/>
              </a:rPr>
              <a:t>https://medium.com/@vivek.yadav/driving-performance-of-augmentation-based-deep-learning-model-on-udacity-data-247d2234fc49</a:t>
            </a:r>
            <a:endParaRPr lang="en-CA" sz="1200"/>
          </a:p>
          <a:p>
            <a:r>
              <a:rPr lang="en-CA" sz="1200">
                <a:hlinkClick r:id="rId4"/>
              </a:rPr>
              <a:t>https://medium.com/@vivek.yadav/improved-performance-of-deep-learning-neural-network-models-on-traffic-sign-classification-using-6355346da2dc</a:t>
            </a:r>
            <a:endParaRPr lang="en-CA" sz="1200"/>
          </a:p>
          <a:p>
            <a:endParaRPr lang="en-CA" sz="1200"/>
          </a:p>
          <a:p>
            <a:endParaRPr lang="en-CA" sz="1200" dirty="0"/>
          </a:p>
        </p:txBody>
      </p:sp>
      <p:pic>
        <p:nvPicPr>
          <p:cNvPr id="3074" name="Picture 2" descr="Image for post">
            <a:extLst>
              <a:ext uri="{FF2B5EF4-FFF2-40B4-BE49-F238E27FC236}">
                <a16:creationId xmlns:a16="http://schemas.microsoft.com/office/drawing/2014/main" id="{570A2BFD-E948-4269-BC41-DE0D2D64F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0607" y="944217"/>
            <a:ext cx="4770783" cy="459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9703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AA8C-DD12-4E8E-B800-0FE1384D22A7}"/>
              </a:ext>
            </a:extLst>
          </p:cNvPr>
          <p:cNvSpPr>
            <a:spLocks noGrp="1"/>
          </p:cNvSpPr>
          <p:nvPr>
            <p:ph type="title"/>
          </p:nvPr>
        </p:nvSpPr>
        <p:spPr>
          <a:xfrm>
            <a:off x="838200" y="0"/>
            <a:ext cx="10515600" cy="1325563"/>
          </a:xfrm>
        </p:spPr>
        <p:txBody>
          <a:bodyPr/>
          <a:lstStyle/>
          <a:p>
            <a:pPr algn="ctr"/>
            <a:r>
              <a:rPr lang="en-CA"/>
              <a:t>Learning Rate &amp; Batch Size</a:t>
            </a:r>
            <a:endParaRPr lang="en-CA" dirty="0"/>
          </a:p>
        </p:txBody>
      </p:sp>
      <p:pic>
        <p:nvPicPr>
          <p:cNvPr id="4098" name="Picture 2" descr="Image for post">
            <a:extLst>
              <a:ext uri="{FF2B5EF4-FFF2-40B4-BE49-F238E27FC236}">
                <a16:creationId xmlns:a16="http://schemas.microsoft.com/office/drawing/2014/main" id="{B903D2D6-B102-4973-A5E7-427B8C570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24955"/>
            <a:ext cx="4073148" cy="36738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263114-6A23-499A-B3E4-3CA27507CB4E}"/>
              </a:ext>
            </a:extLst>
          </p:cNvPr>
          <p:cNvSpPr/>
          <p:nvPr/>
        </p:nvSpPr>
        <p:spPr>
          <a:xfrm>
            <a:off x="838200" y="6078088"/>
            <a:ext cx="10515599" cy="461665"/>
          </a:xfrm>
          <a:prstGeom prst="rect">
            <a:avLst/>
          </a:prstGeom>
        </p:spPr>
        <p:txBody>
          <a:bodyPr wrap="square">
            <a:spAutoFit/>
          </a:bodyPr>
          <a:lstStyle/>
          <a:p>
            <a:r>
              <a:rPr lang="en-CA" sz="1200">
                <a:hlinkClick r:id="rId3"/>
              </a:rPr>
              <a:t>https://towardsdatascience.com/understanding-learning-rates-and-how-it-improves-performance-in-deep-learning-d0d4059c1c10</a:t>
            </a:r>
            <a:endParaRPr lang="en-CA" sz="1200"/>
          </a:p>
          <a:p>
            <a:r>
              <a:rPr lang="en-CA" sz="1200">
                <a:hlinkClick r:id="rId4"/>
              </a:rPr>
              <a:t>https://towardsdatascience.com/experiments-on-hyperparameter-tuning-in-deep-learning-rules-to-follow-efe6a5bb60af</a:t>
            </a:r>
            <a:endParaRPr lang="en-CA" sz="1200" dirty="0"/>
          </a:p>
        </p:txBody>
      </p:sp>
      <p:pic>
        <p:nvPicPr>
          <p:cNvPr id="4100" name="Picture 4" descr="Image for post">
            <a:extLst>
              <a:ext uri="{FF2B5EF4-FFF2-40B4-BE49-F238E27FC236}">
                <a16:creationId xmlns:a16="http://schemas.microsoft.com/office/drawing/2014/main" id="{E0F47CAF-FED8-4570-9EE4-785E5B483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919" y="1009616"/>
            <a:ext cx="5615880" cy="21781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for post">
            <a:extLst>
              <a:ext uri="{FF2B5EF4-FFF2-40B4-BE49-F238E27FC236}">
                <a16:creationId xmlns:a16="http://schemas.microsoft.com/office/drawing/2014/main" id="{55F9558F-C1D8-4C01-B1CF-6DF2DA8D25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8484" y="3314734"/>
            <a:ext cx="37147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1496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45AD-D7C1-424D-8A46-E9A5131A748E}"/>
              </a:ext>
            </a:extLst>
          </p:cNvPr>
          <p:cNvSpPr>
            <a:spLocks noGrp="1"/>
          </p:cNvSpPr>
          <p:nvPr>
            <p:ph type="title"/>
          </p:nvPr>
        </p:nvSpPr>
        <p:spPr/>
        <p:txBody>
          <a:bodyPr/>
          <a:lstStyle/>
          <a:p>
            <a:pPr algn="ctr"/>
            <a:r>
              <a:rPr lang="en-CA" dirty="0"/>
              <a:t>Hyperparameter Tuning</a:t>
            </a:r>
          </a:p>
        </p:txBody>
      </p:sp>
      <p:sp>
        <p:nvSpPr>
          <p:cNvPr id="3" name="Content Placeholder 2">
            <a:extLst>
              <a:ext uri="{FF2B5EF4-FFF2-40B4-BE49-F238E27FC236}">
                <a16:creationId xmlns:a16="http://schemas.microsoft.com/office/drawing/2014/main" id="{320F3CBA-99C1-472E-9663-FB3C29C54565}"/>
              </a:ext>
            </a:extLst>
          </p:cNvPr>
          <p:cNvSpPr>
            <a:spLocks noGrp="1"/>
          </p:cNvSpPr>
          <p:nvPr>
            <p:ph idx="1"/>
          </p:nvPr>
        </p:nvSpPr>
        <p:spPr/>
        <p:txBody>
          <a:bodyPr/>
          <a:lstStyle/>
          <a:p>
            <a:r>
              <a:rPr lang="en-CA" dirty="0"/>
              <a:t>Grid Search</a:t>
            </a:r>
          </a:p>
          <a:p>
            <a:endParaRPr lang="en-CA" dirty="0"/>
          </a:p>
          <a:p>
            <a:r>
              <a:rPr lang="en-CA" dirty="0"/>
              <a:t>Bayesian </a:t>
            </a:r>
            <a:r>
              <a:rPr lang="en-CA" dirty="0" err="1"/>
              <a:t>Hyperoptimization</a:t>
            </a:r>
            <a:endParaRPr lang="en-CA" dirty="0"/>
          </a:p>
          <a:p>
            <a:endParaRPr lang="en-CA" dirty="0"/>
          </a:p>
          <a:p>
            <a:r>
              <a:rPr lang="en-CA" dirty="0"/>
              <a:t>Domain Knowledge</a:t>
            </a:r>
          </a:p>
        </p:txBody>
      </p:sp>
      <p:sp>
        <p:nvSpPr>
          <p:cNvPr id="4" name="Rectangle 3">
            <a:extLst>
              <a:ext uri="{FF2B5EF4-FFF2-40B4-BE49-F238E27FC236}">
                <a16:creationId xmlns:a16="http://schemas.microsoft.com/office/drawing/2014/main" id="{0A756EC3-C261-4CFD-8F80-D5C347E171F4}"/>
              </a:ext>
            </a:extLst>
          </p:cNvPr>
          <p:cNvSpPr/>
          <p:nvPr/>
        </p:nvSpPr>
        <p:spPr>
          <a:xfrm>
            <a:off x="753035" y="5804068"/>
            <a:ext cx="10600765" cy="646331"/>
          </a:xfrm>
          <a:prstGeom prst="rect">
            <a:avLst/>
          </a:prstGeom>
        </p:spPr>
        <p:txBody>
          <a:bodyPr wrap="square">
            <a:spAutoFit/>
          </a:bodyPr>
          <a:lstStyle/>
          <a:p>
            <a:r>
              <a:rPr lang="en-CA" sz="1200" dirty="0">
                <a:hlinkClick r:id="rId2"/>
              </a:rPr>
              <a:t>https://medium.com/analytics-vidhya/4-proven-tricks-to-improve-your-deep-learning-models-performance-b9db85e1b290</a:t>
            </a:r>
            <a:endParaRPr lang="en-CA" sz="1200" dirty="0"/>
          </a:p>
          <a:p>
            <a:r>
              <a:rPr lang="en-CA" sz="1200" dirty="0">
                <a:hlinkClick r:id="rId3"/>
              </a:rPr>
              <a:t>https://towardsdatascience.com/available-hyperparameter-optimization-techniques-dc60fb836264</a:t>
            </a:r>
            <a:endParaRPr lang="en-CA" sz="1200" dirty="0"/>
          </a:p>
          <a:p>
            <a:r>
              <a:rPr lang="en-CA" sz="1200" dirty="0">
                <a:hlinkClick r:id="rId4"/>
              </a:rPr>
              <a:t>https://towardsdatascience.com/automated-machine-learning-hyperparameter-tuning-in-python-dfda59b72f8a</a:t>
            </a:r>
            <a:endParaRPr lang="en-CA" sz="1200" dirty="0"/>
          </a:p>
        </p:txBody>
      </p:sp>
    </p:spTree>
    <p:extLst>
      <p:ext uri="{BB962C8B-B14F-4D97-AF65-F5344CB8AC3E}">
        <p14:creationId xmlns:p14="http://schemas.microsoft.com/office/powerpoint/2010/main" val="319803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2F61-00D2-4636-BEBD-2647FC46F40C}"/>
              </a:ext>
            </a:extLst>
          </p:cNvPr>
          <p:cNvSpPr>
            <a:spLocks noGrp="1"/>
          </p:cNvSpPr>
          <p:nvPr>
            <p:ph type="ctrTitle"/>
          </p:nvPr>
        </p:nvSpPr>
        <p:spPr>
          <a:xfrm>
            <a:off x="1524000" y="180254"/>
            <a:ext cx="9144000" cy="577128"/>
          </a:xfrm>
        </p:spPr>
        <p:txBody>
          <a:bodyPr>
            <a:normAutofit fontScale="90000"/>
          </a:bodyPr>
          <a:lstStyle/>
          <a:p>
            <a:r>
              <a:rPr lang="en-CA" dirty="0"/>
              <a:t>Back Propagation &amp; Loss</a:t>
            </a:r>
          </a:p>
        </p:txBody>
      </p:sp>
      <p:sp>
        <p:nvSpPr>
          <p:cNvPr id="3" name="Subtitle 2">
            <a:extLst>
              <a:ext uri="{FF2B5EF4-FFF2-40B4-BE49-F238E27FC236}">
                <a16:creationId xmlns:a16="http://schemas.microsoft.com/office/drawing/2014/main" id="{9AE6D22D-17DD-43F3-95E8-0560DD3218BB}"/>
              </a:ext>
            </a:extLst>
          </p:cNvPr>
          <p:cNvSpPr>
            <a:spLocks noGrp="1"/>
          </p:cNvSpPr>
          <p:nvPr>
            <p:ph type="subTitle" idx="1"/>
          </p:nvPr>
        </p:nvSpPr>
        <p:spPr>
          <a:xfrm>
            <a:off x="840509" y="5049693"/>
            <a:ext cx="10510982" cy="1110961"/>
          </a:xfrm>
        </p:spPr>
        <p:txBody>
          <a:bodyPr>
            <a:normAutofit fontScale="70000" lnSpcReduction="20000"/>
          </a:bodyPr>
          <a:lstStyle/>
          <a:p>
            <a:r>
              <a:rPr lang="en-CA" dirty="0">
                <a:hlinkClick r:id="rId2"/>
              </a:rPr>
              <a:t>https://towardsdatascience.com/a-step-by-step-implementation-of-gradient-descent-and-backpropagation-d58bda486110</a:t>
            </a:r>
            <a:endParaRPr lang="en-CA" dirty="0"/>
          </a:p>
          <a:p>
            <a:endParaRPr lang="en-CA" dirty="0"/>
          </a:p>
          <a:p>
            <a:r>
              <a:rPr lang="en-CA" dirty="0">
                <a:hlinkClick r:id="rId3"/>
              </a:rPr>
              <a:t>http://neuralnetworksanddeeplearning.com/chap2.html</a:t>
            </a:r>
            <a:endParaRPr lang="en-CA" dirty="0"/>
          </a:p>
          <a:p>
            <a:endParaRPr lang="en-CA" dirty="0"/>
          </a:p>
        </p:txBody>
      </p:sp>
      <p:pic>
        <p:nvPicPr>
          <p:cNvPr id="3074" name="Picture 2">
            <a:extLst>
              <a:ext uri="{FF2B5EF4-FFF2-40B4-BE49-F238E27FC236}">
                <a16:creationId xmlns:a16="http://schemas.microsoft.com/office/drawing/2014/main" id="{1761A064-D50F-47B8-A8D5-076B50EB2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782" y="1594858"/>
            <a:ext cx="28384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111031-6CCF-4658-8CDA-29CD13982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5191" y="1747259"/>
            <a:ext cx="4686300"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4982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1F6D-4C78-4423-8872-A0F08893AAE7}"/>
              </a:ext>
            </a:extLst>
          </p:cNvPr>
          <p:cNvSpPr>
            <a:spLocks noGrp="1"/>
          </p:cNvSpPr>
          <p:nvPr>
            <p:ph type="title"/>
          </p:nvPr>
        </p:nvSpPr>
        <p:spPr>
          <a:xfrm>
            <a:off x="838200" y="189221"/>
            <a:ext cx="10515600" cy="707250"/>
          </a:xfrm>
        </p:spPr>
        <p:txBody>
          <a:bodyPr/>
          <a:lstStyle/>
          <a:p>
            <a:pPr algn="ctr"/>
            <a:r>
              <a:rPr lang="en-CA" dirty="0"/>
              <a:t>Advanced Optimization Algorithms</a:t>
            </a:r>
          </a:p>
        </p:txBody>
      </p:sp>
      <p:sp>
        <p:nvSpPr>
          <p:cNvPr id="3" name="Content Placeholder 2">
            <a:extLst>
              <a:ext uri="{FF2B5EF4-FFF2-40B4-BE49-F238E27FC236}">
                <a16:creationId xmlns:a16="http://schemas.microsoft.com/office/drawing/2014/main" id="{90DAFEAA-3BD1-407A-8837-1459860D9FD0}"/>
              </a:ext>
            </a:extLst>
          </p:cNvPr>
          <p:cNvSpPr>
            <a:spLocks noGrp="1"/>
          </p:cNvSpPr>
          <p:nvPr>
            <p:ph idx="1"/>
          </p:nvPr>
        </p:nvSpPr>
        <p:spPr>
          <a:xfrm>
            <a:off x="286871" y="977154"/>
            <a:ext cx="11905129" cy="5262281"/>
          </a:xfrm>
        </p:spPr>
        <p:txBody>
          <a:bodyPr>
            <a:noAutofit/>
          </a:bodyPr>
          <a:lstStyle/>
          <a:p>
            <a:pPr algn="just"/>
            <a:r>
              <a:rPr lang="en-CA" sz="2200" dirty="0" err="1"/>
              <a:t>RAdam</a:t>
            </a:r>
            <a:r>
              <a:rPr lang="en-CA" sz="2200" dirty="0"/>
              <a:t> – Adaptive Learning Rate with Dynamic Adjustment.</a:t>
            </a:r>
          </a:p>
          <a:p>
            <a:pPr marL="0" indent="0" algn="just">
              <a:buNone/>
            </a:pPr>
            <a:r>
              <a:rPr lang="en-US" sz="2200" dirty="0"/>
              <a:t>   - less sensitive to chosen learning rates and better accuracy and generalization.</a:t>
            </a:r>
          </a:p>
          <a:p>
            <a:pPr marL="0" indent="0" algn="just">
              <a:buNone/>
            </a:pPr>
            <a:r>
              <a:rPr lang="en-US" sz="2200" dirty="0"/>
              <a:t>   - </a:t>
            </a:r>
            <a:r>
              <a:rPr lang="en-US" sz="2200" dirty="0" err="1"/>
              <a:t>RAdam</a:t>
            </a:r>
            <a:r>
              <a:rPr lang="en-US" sz="2200" dirty="0"/>
              <a:t> leverages a dynamic rectifier to adjust the adaptive momentum of Adam based on the  </a:t>
            </a:r>
          </a:p>
          <a:p>
            <a:pPr marL="0" indent="0" algn="just">
              <a:buNone/>
            </a:pPr>
            <a:r>
              <a:rPr lang="en-US" sz="2200" dirty="0"/>
              <a:t>     variance and effectively provides an automated warm-up, custom tailored to the current dataset to </a:t>
            </a:r>
          </a:p>
          <a:p>
            <a:pPr marL="0" indent="0" algn="just">
              <a:buNone/>
            </a:pPr>
            <a:r>
              <a:rPr lang="en-US" sz="2200" dirty="0"/>
              <a:t>     ensure a solid start to training.</a:t>
            </a:r>
            <a:endParaRPr lang="en-CA" sz="2200" dirty="0"/>
          </a:p>
          <a:p>
            <a:pPr algn="just"/>
            <a:r>
              <a:rPr lang="en-CA" sz="2200" dirty="0" err="1"/>
              <a:t>LookAhead</a:t>
            </a:r>
            <a:r>
              <a:rPr lang="en-CA" sz="2200" dirty="0"/>
              <a:t> – Look into future and take better decisions to reduce sensitivity to hyperparameters.</a:t>
            </a:r>
          </a:p>
          <a:p>
            <a:pPr marL="0" indent="0" algn="just">
              <a:buNone/>
            </a:pPr>
            <a:r>
              <a:rPr lang="en-US" sz="2200" dirty="0"/>
              <a:t>   - </a:t>
            </a:r>
            <a:r>
              <a:rPr lang="en-US" sz="2200" dirty="0" err="1"/>
              <a:t>LookAhead</a:t>
            </a:r>
            <a:r>
              <a:rPr lang="en-US" sz="2200" dirty="0"/>
              <a:t> is a new development that maintains two sets of weights and then interpolates</a:t>
            </a:r>
          </a:p>
          <a:p>
            <a:pPr marL="0" indent="0" algn="just">
              <a:buNone/>
            </a:pPr>
            <a:r>
              <a:rPr lang="en-US" sz="2200" dirty="0"/>
              <a:t>     between them — in effect it allows a faster set of weights to ‘look ahead’ or explore while the </a:t>
            </a:r>
          </a:p>
          <a:p>
            <a:pPr marL="0" indent="0" algn="just">
              <a:buNone/>
            </a:pPr>
            <a:r>
              <a:rPr lang="en-US" sz="2200" dirty="0"/>
              <a:t>     slower weights stay behind to provide longer term stability.</a:t>
            </a:r>
            <a:endParaRPr lang="en-CA" sz="2200" dirty="0"/>
          </a:p>
          <a:p>
            <a:pPr algn="just"/>
            <a:r>
              <a:rPr lang="en-CA" sz="2200" dirty="0"/>
              <a:t>RANGER – </a:t>
            </a:r>
            <a:r>
              <a:rPr lang="en-CA" sz="2200" dirty="0" err="1"/>
              <a:t>RAdam</a:t>
            </a:r>
            <a:r>
              <a:rPr lang="en-CA" sz="2200" dirty="0"/>
              <a:t> + </a:t>
            </a:r>
            <a:r>
              <a:rPr lang="en-CA" sz="2200" dirty="0" err="1"/>
              <a:t>LookAhead</a:t>
            </a:r>
            <a:endParaRPr lang="en-CA" sz="2200" dirty="0"/>
          </a:p>
          <a:p>
            <a:pPr algn="just"/>
            <a:r>
              <a:rPr lang="en-CA" sz="2200" dirty="0"/>
              <a:t>LARS – Large Batch Size</a:t>
            </a:r>
          </a:p>
          <a:p>
            <a:pPr algn="just"/>
            <a:r>
              <a:rPr lang="en-CA" sz="2200" dirty="0"/>
              <a:t>LAMB – Distributed Computing</a:t>
            </a:r>
          </a:p>
        </p:txBody>
      </p:sp>
      <p:sp>
        <p:nvSpPr>
          <p:cNvPr id="4" name="Rectangle 3">
            <a:extLst>
              <a:ext uri="{FF2B5EF4-FFF2-40B4-BE49-F238E27FC236}">
                <a16:creationId xmlns:a16="http://schemas.microsoft.com/office/drawing/2014/main" id="{3CF068BC-3902-46A5-B41D-149769E91719}"/>
              </a:ext>
            </a:extLst>
          </p:cNvPr>
          <p:cNvSpPr/>
          <p:nvPr/>
        </p:nvSpPr>
        <p:spPr>
          <a:xfrm>
            <a:off x="286871" y="6134988"/>
            <a:ext cx="10618694" cy="646331"/>
          </a:xfrm>
          <a:prstGeom prst="rect">
            <a:avLst/>
          </a:prstGeom>
        </p:spPr>
        <p:txBody>
          <a:bodyPr wrap="square">
            <a:spAutoFit/>
          </a:bodyPr>
          <a:lstStyle/>
          <a:p>
            <a:r>
              <a:rPr lang="en-CA" sz="1200" dirty="0">
                <a:hlinkClick r:id="rId2"/>
              </a:rPr>
              <a:t>https://medium.com/@lessw/new-state-of-the-art-ai-optimizer-rectified-adam-radam-5d854730807b</a:t>
            </a:r>
            <a:endParaRPr lang="en-CA" sz="1200" dirty="0"/>
          </a:p>
          <a:p>
            <a:r>
              <a:rPr lang="en-CA" sz="1200" dirty="0">
                <a:hlinkClick r:id="rId3"/>
              </a:rPr>
              <a:t>https://medium.com/@lessw/new-deep-learning-optimizer-ranger-synergistic-combination-of-radam-lookahead-for-the-best-of-2dc83f79a48d</a:t>
            </a:r>
            <a:endParaRPr lang="en-CA" sz="1200" dirty="0"/>
          </a:p>
          <a:p>
            <a:r>
              <a:rPr lang="en-CA" sz="1200" dirty="0">
                <a:hlinkClick r:id="rId4"/>
              </a:rPr>
              <a:t>https://towardsdatascience.com/an-intuitive-understanding-of-the-lamb-optimizer-46f8c0ae4866</a:t>
            </a:r>
            <a:endParaRPr lang="en-CA" sz="1200" dirty="0"/>
          </a:p>
        </p:txBody>
      </p:sp>
    </p:spTree>
    <p:extLst>
      <p:ext uri="{BB962C8B-B14F-4D97-AF65-F5344CB8AC3E}">
        <p14:creationId xmlns:p14="http://schemas.microsoft.com/office/powerpoint/2010/main" val="15795554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B7260-1EFE-47E0-80C7-6AB165575584}"/>
              </a:ext>
            </a:extLst>
          </p:cNvPr>
          <p:cNvSpPr>
            <a:spLocks noGrp="1"/>
          </p:cNvSpPr>
          <p:nvPr>
            <p:ph type="title"/>
          </p:nvPr>
        </p:nvSpPr>
        <p:spPr>
          <a:xfrm>
            <a:off x="777687" y="34706"/>
            <a:ext cx="10636623" cy="1325563"/>
          </a:xfrm>
        </p:spPr>
        <p:txBody>
          <a:bodyPr/>
          <a:lstStyle/>
          <a:p>
            <a:r>
              <a:rPr lang="en-CA" dirty="0"/>
              <a:t>Pretraining – Fine Tuning – Domain Adaptation</a:t>
            </a:r>
          </a:p>
        </p:txBody>
      </p:sp>
      <p:sp>
        <p:nvSpPr>
          <p:cNvPr id="3" name="Content Placeholder 2">
            <a:extLst>
              <a:ext uri="{FF2B5EF4-FFF2-40B4-BE49-F238E27FC236}">
                <a16:creationId xmlns:a16="http://schemas.microsoft.com/office/drawing/2014/main" id="{D364561C-180D-4005-BC5D-CC1B36186224}"/>
              </a:ext>
            </a:extLst>
          </p:cNvPr>
          <p:cNvSpPr>
            <a:spLocks noGrp="1"/>
          </p:cNvSpPr>
          <p:nvPr>
            <p:ph idx="1"/>
          </p:nvPr>
        </p:nvSpPr>
        <p:spPr>
          <a:xfrm>
            <a:off x="838199" y="1538754"/>
            <a:ext cx="10515600" cy="4351338"/>
          </a:xfrm>
        </p:spPr>
        <p:txBody>
          <a:bodyPr/>
          <a:lstStyle/>
          <a:p>
            <a:r>
              <a:rPr lang="en-CA" dirty="0"/>
              <a:t>Generative Pretraining </a:t>
            </a:r>
          </a:p>
          <a:p>
            <a:r>
              <a:rPr lang="en-CA" dirty="0"/>
              <a:t>Task Dependent Pretraining</a:t>
            </a:r>
          </a:p>
          <a:p>
            <a:r>
              <a:rPr lang="en-CA" dirty="0"/>
              <a:t>Domain-Defined Pretraining</a:t>
            </a:r>
          </a:p>
          <a:p>
            <a:endParaRPr lang="en-CA" dirty="0"/>
          </a:p>
          <a:p>
            <a:r>
              <a:rPr lang="en-CA" dirty="0"/>
              <a:t>Task Specific Fine-Tuning</a:t>
            </a:r>
          </a:p>
          <a:p>
            <a:r>
              <a:rPr lang="en-CA" dirty="0"/>
              <a:t>Client Specific Fine-Tuning</a:t>
            </a:r>
          </a:p>
          <a:p>
            <a:endParaRPr lang="en-CA" dirty="0"/>
          </a:p>
        </p:txBody>
      </p:sp>
      <p:sp>
        <p:nvSpPr>
          <p:cNvPr id="4" name="Rectangle 3">
            <a:extLst>
              <a:ext uri="{FF2B5EF4-FFF2-40B4-BE49-F238E27FC236}">
                <a16:creationId xmlns:a16="http://schemas.microsoft.com/office/drawing/2014/main" id="{2B2E8DCF-370E-4E8D-B7A5-787116C5F3BE}"/>
              </a:ext>
            </a:extLst>
          </p:cNvPr>
          <p:cNvSpPr/>
          <p:nvPr/>
        </p:nvSpPr>
        <p:spPr>
          <a:xfrm>
            <a:off x="838199" y="6068577"/>
            <a:ext cx="10636623" cy="461665"/>
          </a:xfrm>
          <a:prstGeom prst="rect">
            <a:avLst/>
          </a:prstGeom>
        </p:spPr>
        <p:txBody>
          <a:bodyPr wrap="square">
            <a:spAutoFit/>
          </a:bodyPr>
          <a:lstStyle/>
          <a:p>
            <a:r>
              <a:rPr lang="en-CA" sz="1200" dirty="0">
                <a:hlinkClick r:id="rId2"/>
              </a:rPr>
              <a:t>https://towardsdatascience.com/complexity-generalization-computational-cost-in-nlp-modeling-of-morphologically-rich-languages-7fa2c0b45909</a:t>
            </a:r>
            <a:endParaRPr lang="en-CA" sz="1200" dirty="0"/>
          </a:p>
          <a:p>
            <a:r>
              <a:rPr lang="en-CA" sz="1200" dirty="0">
                <a:hlinkClick r:id="rId3"/>
              </a:rPr>
              <a:t>https://medium.com/@SeoJaeDuk/well-read-students-learn-better-on-the-importance-of-pre-training-compact-models-506adb82f28c</a:t>
            </a:r>
            <a:endParaRPr lang="en-CA" sz="1200" dirty="0"/>
          </a:p>
        </p:txBody>
      </p:sp>
    </p:spTree>
    <p:extLst>
      <p:ext uri="{BB962C8B-B14F-4D97-AF65-F5344CB8AC3E}">
        <p14:creationId xmlns:p14="http://schemas.microsoft.com/office/powerpoint/2010/main" val="9141105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4112-F88F-4245-A403-38C0444DDAC0}"/>
              </a:ext>
            </a:extLst>
          </p:cNvPr>
          <p:cNvSpPr>
            <a:spLocks noGrp="1"/>
          </p:cNvSpPr>
          <p:nvPr>
            <p:ph type="title"/>
          </p:nvPr>
        </p:nvSpPr>
        <p:spPr>
          <a:xfrm>
            <a:off x="838200" y="56579"/>
            <a:ext cx="10515600" cy="725816"/>
          </a:xfrm>
        </p:spPr>
        <p:txBody>
          <a:bodyPr/>
          <a:lstStyle/>
          <a:p>
            <a:pPr algn="ctr"/>
            <a:r>
              <a:rPr lang="en-CA" dirty="0"/>
              <a:t>Advanced Techniques</a:t>
            </a:r>
          </a:p>
        </p:txBody>
      </p:sp>
      <p:sp>
        <p:nvSpPr>
          <p:cNvPr id="3" name="Content Placeholder 2">
            <a:extLst>
              <a:ext uri="{FF2B5EF4-FFF2-40B4-BE49-F238E27FC236}">
                <a16:creationId xmlns:a16="http://schemas.microsoft.com/office/drawing/2014/main" id="{88DF62E4-54AD-47C1-9350-58265A051E9D}"/>
              </a:ext>
            </a:extLst>
          </p:cNvPr>
          <p:cNvSpPr>
            <a:spLocks noGrp="1"/>
          </p:cNvSpPr>
          <p:nvPr>
            <p:ph idx="1"/>
          </p:nvPr>
        </p:nvSpPr>
        <p:spPr>
          <a:xfrm>
            <a:off x="838199" y="848472"/>
            <a:ext cx="10905565" cy="5095128"/>
          </a:xfrm>
        </p:spPr>
        <p:txBody>
          <a:bodyPr>
            <a:normAutofit lnSpcReduction="10000"/>
          </a:bodyPr>
          <a:lstStyle/>
          <a:p>
            <a:r>
              <a:rPr lang="en-CA" dirty="0"/>
              <a:t>Architecture Modifications – </a:t>
            </a:r>
          </a:p>
          <a:p>
            <a:pPr marL="0" indent="0">
              <a:buNone/>
            </a:pPr>
            <a:r>
              <a:rPr lang="en-US" dirty="0"/>
              <a:t>  - constant partial input size can help the system to generalize outside of the training distribution while also preventing the problem of expanding compute cost.</a:t>
            </a:r>
          </a:p>
          <a:p>
            <a:pPr marL="0" indent="0">
              <a:buNone/>
            </a:pPr>
            <a:endParaRPr lang="en-US" dirty="0"/>
          </a:p>
          <a:p>
            <a:r>
              <a:rPr lang="en-US" dirty="0"/>
              <a:t> Reinforcement Learning / Imitation Learning – Modified Loss Functions</a:t>
            </a:r>
          </a:p>
          <a:p>
            <a:endParaRPr lang="en-CA" dirty="0"/>
          </a:p>
          <a:p>
            <a:r>
              <a:rPr lang="en-CA" dirty="0"/>
              <a:t>Model Distillation – Smaller Architecture (Function Space) for a model finetuned for a particular task. </a:t>
            </a:r>
          </a:p>
          <a:p>
            <a:endParaRPr lang="en-CA" dirty="0"/>
          </a:p>
          <a:p>
            <a:r>
              <a:rPr lang="en-CA" dirty="0"/>
              <a:t>Ensemble Models</a:t>
            </a:r>
          </a:p>
          <a:p>
            <a:endParaRPr lang="en-CA" dirty="0"/>
          </a:p>
          <a:p>
            <a:endParaRPr lang="en-CA" dirty="0"/>
          </a:p>
        </p:txBody>
      </p:sp>
      <p:sp>
        <p:nvSpPr>
          <p:cNvPr id="4" name="Rectangle 3">
            <a:extLst>
              <a:ext uri="{FF2B5EF4-FFF2-40B4-BE49-F238E27FC236}">
                <a16:creationId xmlns:a16="http://schemas.microsoft.com/office/drawing/2014/main" id="{5D203450-75C5-45AF-A1BA-27FCACDF4749}"/>
              </a:ext>
            </a:extLst>
          </p:cNvPr>
          <p:cNvSpPr/>
          <p:nvPr/>
        </p:nvSpPr>
        <p:spPr>
          <a:xfrm>
            <a:off x="744071" y="6027003"/>
            <a:ext cx="10703858" cy="830997"/>
          </a:xfrm>
          <a:prstGeom prst="rect">
            <a:avLst/>
          </a:prstGeom>
        </p:spPr>
        <p:txBody>
          <a:bodyPr wrap="square">
            <a:spAutoFit/>
          </a:bodyPr>
          <a:lstStyle/>
          <a:p>
            <a:r>
              <a:rPr lang="en-CA" sz="1200" dirty="0">
                <a:hlinkClick r:id="rId2"/>
              </a:rPr>
              <a:t>https://medium.com/syncedreview/deepmind-explores-generalization-and-efficiency-in-algorithm-design-7c6d386133b5</a:t>
            </a:r>
            <a:endParaRPr lang="en-CA" sz="1200" dirty="0"/>
          </a:p>
          <a:p>
            <a:r>
              <a:rPr lang="en-CA" sz="1200" dirty="0">
                <a:hlinkClick r:id="rId3"/>
              </a:rPr>
              <a:t>https://towardsdatascience.com/distilling-bert-how-to-achieve-bert-performance-using-logistic-regression-69a7fc14249d</a:t>
            </a:r>
            <a:endParaRPr lang="en-CA" sz="1200" dirty="0"/>
          </a:p>
          <a:p>
            <a:r>
              <a:rPr lang="en-CA" sz="1200" dirty="0">
                <a:hlinkClick r:id="rId4"/>
              </a:rPr>
              <a:t>https://towardsdatascience.com/model-distillation-and-compression-for-recommender-systems-in-pytorch-5d81c0f2c0ec</a:t>
            </a:r>
            <a:endParaRPr lang="en-CA" sz="1200" dirty="0"/>
          </a:p>
          <a:p>
            <a:r>
              <a:rPr lang="en-CA" sz="1200" dirty="0">
                <a:hlinkClick r:id="rId5"/>
              </a:rPr>
              <a:t>https://medium.com/@ODSC/ensemble-models-demystified-c871d5ee7793</a:t>
            </a:r>
            <a:endParaRPr lang="en-CA" sz="1200" dirty="0"/>
          </a:p>
        </p:txBody>
      </p:sp>
    </p:spTree>
    <p:extLst>
      <p:ext uri="{BB962C8B-B14F-4D97-AF65-F5344CB8AC3E}">
        <p14:creationId xmlns:p14="http://schemas.microsoft.com/office/powerpoint/2010/main" val="1729386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5D408-493F-426C-A988-431F2E10C8E6}"/>
              </a:ext>
            </a:extLst>
          </p:cNvPr>
          <p:cNvSpPr>
            <a:spLocks noGrp="1"/>
          </p:cNvSpPr>
          <p:nvPr>
            <p:ph type="title"/>
          </p:nvPr>
        </p:nvSpPr>
        <p:spPr>
          <a:xfrm>
            <a:off x="838200" y="0"/>
            <a:ext cx="10515600" cy="1325563"/>
          </a:xfrm>
        </p:spPr>
        <p:txBody>
          <a:bodyPr/>
          <a:lstStyle/>
          <a:p>
            <a:pPr algn="ctr"/>
            <a:r>
              <a:rPr lang="en-CA" dirty="0"/>
              <a:t>Follow-Up</a:t>
            </a:r>
          </a:p>
        </p:txBody>
      </p:sp>
      <p:sp>
        <p:nvSpPr>
          <p:cNvPr id="3" name="Content Placeholder 2">
            <a:extLst>
              <a:ext uri="{FF2B5EF4-FFF2-40B4-BE49-F238E27FC236}">
                <a16:creationId xmlns:a16="http://schemas.microsoft.com/office/drawing/2014/main" id="{9B477105-DCB2-49EE-923E-E9DAD9017A05}"/>
              </a:ext>
            </a:extLst>
          </p:cNvPr>
          <p:cNvSpPr>
            <a:spLocks noGrp="1"/>
          </p:cNvSpPr>
          <p:nvPr>
            <p:ph idx="1"/>
          </p:nvPr>
        </p:nvSpPr>
        <p:spPr>
          <a:xfrm>
            <a:off x="367552" y="1009837"/>
            <a:ext cx="11313459" cy="5561292"/>
          </a:xfrm>
        </p:spPr>
        <p:txBody>
          <a:bodyPr>
            <a:normAutofit lnSpcReduction="10000"/>
          </a:bodyPr>
          <a:lstStyle/>
          <a:p>
            <a:pPr marL="0" indent="0">
              <a:buNone/>
            </a:pPr>
            <a:r>
              <a:rPr lang="en-CA" b="1" dirty="0">
                <a:solidFill>
                  <a:schemeClr val="accent1">
                    <a:lumMod val="50000"/>
                  </a:schemeClr>
                </a:solidFill>
              </a:rPr>
              <a:t>EVENTS</a:t>
            </a:r>
          </a:p>
          <a:p>
            <a:r>
              <a:rPr lang="en-CA" b="1" dirty="0"/>
              <a:t>Deep Learning Fellowship : Join Us</a:t>
            </a:r>
          </a:p>
          <a:p>
            <a:pPr marL="0" indent="0">
              <a:buNone/>
            </a:pPr>
            <a:r>
              <a:rPr lang="en-CA" b="1" dirty="0">
                <a:hlinkClick r:id="rId2"/>
              </a:rPr>
              <a:t>New Community Page</a:t>
            </a:r>
            <a:r>
              <a:rPr lang="en-CA" b="1" dirty="0">
                <a:hlinkClick r:id="rId2"/>
              </a:rPr>
              <a:t>: </a:t>
            </a:r>
            <a:r>
              <a:rPr lang="en-CA" dirty="0">
                <a:hlinkClick r:id="rId2"/>
              </a:rPr>
              <a:t>https://gdg.community.dev/gdg-cloud-calgary/</a:t>
            </a:r>
            <a:endParaRPr lang="en-CA" dirty="0"/>
          </a:p>
          <a:p>
            <a:r>
              <a:rPr lang="en-CA" b="1" dirty="0"/>
              <a:t>Look out for postings on: </a:t>
            </a:r>
            <a:r>
              <a:rPr lang="en-CA" dirty="0">
                <a:hlinkClick r:id="rId2"/>
              </a:rPr>
              <a:t>https://gdg.community.dev/gdg-cloud-calgary/#</a:t>
            </a:r>
            <a:endParaRPr lang="en-CA" dirty="0"/>
          </a:p>
          <a:p>
            <a:endParaRPr lang="en-CA" dirty="0"/>
          </a:p>
          <a:p>
            <a:pPr marL="0" indent="0">
              <a:buNone/>
            </a:pPr>
            <a:endParaRPr lang="en-CA" dirty="0"/>
          </a:p>
          <a:p>
            <a:pPr marL="0" indent="0">
              <a:buNone/>
            </a:pPr>
            <a:r>
              <a:rPr lang="en-CA" b="1" dirty="0"/>
              <a:t>Courses</a:t>
            </a:r>
          </a:p>
          <a:p>
            <a:r>
              <a:rPr lang="en-CA" dirty="0">
                <a:hlinkClick r:id="rId3"/>
              </a:rPr>
              <a:t>https://www.coursera.org/specializations/aml</a:t>
            </a:r>
            <a:endParaRPr lang="en-CA" dirty="0"/>
          </a:p>
          <a:p>
            <a:r>
              <a:rPr lang="en-CA" dirty="0">
                <a:hlinkClick r:id="rId4"/>
              </a:rPr>
              <a:t>https://www.coursera.org/specializations/deep-learning</a:t>
            </a:r>
            <a:endParaRPr lang="en-CA" dirty="0"/>
          </a:p>
          <a:p>
            <a:r>
              <a:rPr lang="en-CA" dirty="0">
                <a:hlinkClick r:id="rId5"/>
              </a:rPr>
              <a:t>https://www.coursera.org/professional-certificates/tensorflow-in-practice</a:t>
            </a:r>
            <a:endParaRPr lang="en-CA" dirty="0"/>
          </a:p>
          <a:p>
            <a:r>
              <a:rPr lang="en-CA" dirty="0">
                <a:hlinkClick r:id="rId6"/>
              </a:rPr>
              <a:t>https://www.coursera.org/specializations/reinforcement-learning</a:t>
            </a:r>
            <a:endParaRPr lang="en-CA" dirty="0"/>
          </a:p>
          <a:p>
            <a:endParaRPr lang="en-CA" dirty="0"/>
          </a:p>
          <a:p>
            <a:endParaRPr lang="en-CA" dirty="0"/>
          </a:p>
        </p:txBody>
      </p:sp>
    </p:spTree>
    <p:extLst>
      <p:ext uri="{BB962C8B-B14F-4D97-AF65-F5344CB8AC3E}">
        <p14:creationId xmlns:p14="http://schemas.microsoft.com/office/powerpoint/2010/main" val="623969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2F61-00D2-4636-BEBD-2647FC46F40C}"/>
              </a:ext>
            </a:extLst>
          </p:cNvPr>
          <p:cNvSpPr>
            <a:spLocks noGrp="1"/>
          </p:cNvSpPr>
          <p:nvPr>
            <p:ph type="ctrTitle"/>
          </p:nvPr>
        </p:nvSpPr>
        <p:spPr>
          <a:xfrm>
            <a:off x="1524000" y="180254"/>
            <a:ext cx="9144000" cy="577128"/>
          </a:xfrm>
        </p:spPr>
        <p:txBody>
          <a:bodyPr>
            <a:normAutofit fontScale="90000"/>
          </a:bodyPr>
          <a:lstStyle/>
          <a:p>
            <a:r>
              <a:rPr lang="en-CA" dirty="0"/>
              <a:t>Back Propagation &amp; Loss</a:t>
            </a:r>
          </a:p>
        </p:txBody>
      </p:sp>
      <p:pic>
        <p:nvPicPr>
          <p:cNvPr id="7170" name="Picture 2">
            <a:extLst>
              <a:ext uri="{FF2B5EF4-FFF2-40B4-BE49-F238E27FC236}">
                <a16:creationId xmlns:a16="http://schemas.microsoft.com/office/drawing/2014/main" id="{C4C52782-35DF-42D0-862D-49067A4A44D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47248" y="757382"/>
            <a:ext cx="3697504" cy="34446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1AF167E-51A1-4DA4-BF80-B73854EF9C45}"/>
              </a:ext>
            </a:extLst>
          </p:cNvPr>
          <p:cNvSpPr/>
          <p:nvPr/>
        </p:nvSpPr>
        <p:spPr>
          <a:xfrm>
            <a:off x="799869" y="4113777"/>
            <a:ext cx="10850880" cy="369332"/>
          </a:xfrm>
          <a:prstGeom prst="rect">
            <a:avLst/>
          </a:prstGeom>
        </p:spPr>
        <p:txBody>
          <a:bodyPr wrap="square">
            <a:spAutoFit/>
          </a:bodyPr>
          <a:lstStyle/>
          <a:p>
            <a:r>
              <a:rPr lang="en-CA" dirty="0"/>
              <a:t>https://medium.com/datathings/neural-networks-and-backpropagation-explained-in-a-simple-way-f540a3611f5e</a:t>
            </a:r>
          </a:p>
        </p:txBody>
      </p:sp>
      <p:sp>
        <p:nvSpPr>
          <p:cNvPr id="7" name="Rectangle 6">
            <a:extLst>
              <a:ext uri="{FF2B5EF4-FFF2-40B4-BE49-F238E27FC236}">
                <a16:creationId xmlns:a16="http://schemas.microsoft.com/office/drawing/2014/main" id="{481312EF-B4CF-489B-B53B-162EB97A4474}"/>
              </a:ext>
            </a:extLst>
          </p:cNvPr>
          <p:cNvSpPr/>
          <p:nvPr/>
        </p:nvSpPr>
        <p:spPr>
          <a:xfrm>
            <a:off x="699005" y="5802945"/>
            <a:ext cx="10951744" cy="369332"/>
          </a:xfrm>
          <a:prstGeom prst="rect">
            <a:avLst/>
          </a:prstGeom>
        </p:spPr>
        <p:txBody>
          <a:bodyPr wrap="square">
            <a:spAutoFit/>
          </a:bodyPr>
          <a:lstStyle/>
          <a:p>
            <a:r>
              <a:rPr lang="en-CA" dirty="0"/>
              <a:t>https://machinelearningmastery.com/how-to-choose-loss-functions-when-training-deep-learning-neural-networks/</a:t>
            </a:r>
          </a:p>
        </p:txBody>
      </p:sp>
      <p:sp>
        <p:nvSpPr>
          <p:cNvPr id="11" name="Rectangle 10">
            <a:extLst>
              <a:ext uri="{FF2B5EF4-FFF2-40B4-BE49-F238E27FC236}">
                <a16:creationId xmlns:a16="http://schemas.microsoft.com/office/drawing/2014/main" id="{5F9CF9F4-2DF2-418B-B170-7337E5EAA566}"/>
              </a:ext>
            </a:extLst>
          </p:cNvPr>
          <p:cNvSpPr/>
          <p:nvPr/>
        </p:nvSpPr>
        <p:spPr>
          <a:xfrm>
            <a:off x="3898437" y="4779193"/>
            <a:ext cx="4395125" cy="830997"/>
          </a:xfrm>
          <a:prstGeom prst="rect">
            <a:avLst/>
          </a:prstGeom>
        </p:spPr>
        <p:txBody>
          <a:bodyPr wrap="square">
            <a:spAutoFit/>
          </a:bodyPr>
          <a:lstStyle/>
          <a:p>
            <a:r>
              <a:rPr lang="en-CA" sz="1600" dirty="0"/>
              <a:t>Regression: Mean Squared Error Loss ; </a:t>
            </a:r>
          </a:p>
          <a:p>
            <a:r>
              <a:rPr lang="en-CA" sz="1600" dirty="0"/>
              <a:t>Binary Classification : Binary Cross Entropy ;</a:t>
            </a:r>
          </a:p>
          <a:p>
            <a:r>
              <a:rPr lang="en-CA" sz="1600" dirty="0"/>
              <a:t>Multiclass Classification: Categorical Cross Entropy</a:t>
            </a:r>
          </a:p>
        </p:txBody>
      </p:sp>
    </p:spTree>
    <p:extLst>
      <p:ext uri="{BB962C8B-B14F-4D97-AF65-F5344CB8AC3E}">
        <p14:creationId xmlns:p14="http://schemas.microsoft.com/office/powerpoint/2010/main" val="4077612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E7ED-1BD8-4B55-8BC3-619A9EEF5900}"/>
              </a:ext>
            </a:extLst>
          </p:cNvPr>
          <p:cNvSpPr>
            <a:spLocks noGrp="1"/>
          </p:cNvSpPr>
          <p:nvPr>
            <p:ph type="ctrTitle"/>
          </p:nvPr>
        </p:nvSpPr>
        <p:spPr>
          <a:xfrm>
            <a:off x="1930399" y="171017"/>
            <a:ext cx="8700656" cy="595601"/>
          </a:xfrm>
        </p:spPr>
        <p:txBody>
          <a:bodyPr>
            <a:noAutofit/>
          </a:bodyPr>
          <a:lstStyle/>
          <a:p>
            <a:r>
              <a:rPr lang="en-CA" sz="4000" dirty="0"/>
              <a:t>Optimizers &amp; Learning Rate</a:t>
            </a:r>
          </a:p>
        </p:txBody>
      </p:sp>
      <p:sp>
        <p:nvSpPr>
          <p:cNvPr id="3" name="Subtitle 2">
            <a:extLst>
              <a:ext uri="{FF2B5EF4-FFF2-40B4-BE49-F238E27FC236}">
                <a16:creationId xmlns:a16="http://schemas.microsoft.com/office/drawing/2014/main" id="{F6A62BB8-7DD7-4F0B-8106-23522C07C50D}"/>
              </a:ext>
            </a:extLst>
          </p:cNvPr>
          <p:cNvSpPr>
            <a:spLocks noGrp="1"/>
          </p:cNvSpPr>
          <p:nvPr>
            <p:ph type="subTitle" idx="1"/>
          </p:nvPr>
        </p:nvSpPr>
        <p:spPr>
          <a:xfrm>
            <a:off x="2104015" y="6091381"/>
            <a:ext cx="9873672" cy="628145"/>
          </a:xfrm>
        </p:spPr>
        <p:txBody>
          <a:bodyPr>
            <a:normAutofit fontScale="70000" lnSpcReduction="20000"/>
          </a:bodyPr>
          <a:lstStyle/>
          <a:p>
            <a:r>
              <a:rPr lang="en-CA" dirty="0">
                <a:hlinkClick r:id="rId2"/>
              </a:rPr>
              <a:t>https://medium.com/datadriveninvestor/overview-of-different-optimizers-for-neural-networks-e0ed119440c3</a:t>
            </a:r>
          </a:p>
          <a:p>
            <a:r>
              <a:rPr lang="en-CA" dirty="0">
                <a:hlinkClick r:id="rId2"/>
              </a:rPr>
              <a:t>https://www.jeremyjordan.me/nn-learning-rate/</a:t>
            </a:r>
            <a:endParaRPr lang="en-CA" dirty="0"/>
          </a:p>
          <a:p>
            <a:endParaRPr lang="en-CA" dirty="0"/>
          </a:p>
        </p:txBody>
      </p:sp>
      <p:pic>
        <p:nvPicPr>
          <p:cNvPr id="2050" name="Picture 2" descr="Goldilocks of learning rates">
            <a:extLst>
              <a:ext uri="{FF2B5EF4-FFF2-40B4-BE49-F238E27FC236}">
                <a16:creationId xmlns:a16="http://schemas.microsoft.com/office/drawing/2014/main" id="{10FE34C3-451C-49BC-8612-62C0AF7EB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 y="1147762"/>
            <a:ext cx="117633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45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F825-35B0-477D-8C9A-CCA156168197}"/>
              </a:ext>
            </a:extLst>
          </p:cNvPr>
          <p:cNvSpPr>
            <a:spLocks noGrp="1"/>
          </p:cNvSpPr>
          <p:nvPr>
            <p:ph type="title"/>
          </p:nvPr>
        </p:nvSpPr>
        <p:spPr/>
        <p:txBody>
          <a:bodyPr/>
          <a:lstStyle/>
          <a:p>
            <a:r>
              <a:rPr lang="en-CA" dirty="0"/>
              <a:t>Batch Normalization</a:t>
            </a:r>
          </a:p>
        </p:txBody>
      </p:sp>
      <p:sp>
        <p:nvSpPr>
          <p:cNvPr id="3" name="Content Placeholder 2">
            <a:extLst>
              <a:ext uri="{FF2B5EF4-FFF2-40B4-BE49-F238E27FC236}">
                <a16:creationId xmlns:a16="http://schemas.microsoft.com/office/drawing/2014/main" id="{2C10D698-A601-4ECE-89E6-F44DC36DA691}"/>
              </a:ext>
            </a:extLst>
          </p:cNvPr>
          <p:cNvSpPr>
            <a:spLocks noGrp="1"/>
          </p:cNvSpPr>
          <p:nvPr>
            <p:ph idx="1"/>
          </p:nvPr>
        </p:nvSpPr>
        <p:spPr>
          <a:xfrm>
            <a:off x="838200" y="5058352"/>
            <a:ext cx="10254673" cy="1185430"/>
          </a:xfrm>
        </p:spPr>
        <p:txBody>
          <a:bodyPr>
            <a:normAutofit fontScale="70000" lnSpcReduction="20000"/>
          </a:bodyPr>
          <a:lstStyle/>
          <a:p>
            <a:r>
              <a:rPr lang="en-CA" dirty="0">
                <a:hlinkClick r:id="rId2"/>
              </a:rPr>
              <a:t>https://towardsdatascience.com/batch-normalization-in-neural-networks-1ac91516821c</a:t>
            </a:r>
            <a:endParaRPr lang="en-CA" dirty="0"/>
          </a:p>
          <a:p>
            <a:endParaRPr lang="en-CA" dirty="0"/>
          </a:p>
          <a:p>
            <a:r>
              <a:rPr lang="en-CA" dirty="0">
                <a:hlinkClick r:id="rId3"/>
              </a:rPr>
              <a:t>https://www.youtube.com/watch?v=kK8-jCCR4is&amp;feature=youtu.be</a:t>
            </a:r>
            <a:endParaRPr lang="en-CA" dirty="0"/>
          </a:p>
          <a:p>
            <a:endParaRPr lang="en-CA" dirty="0"/>
          </a:p>
        </p:txBody>
      </p:sp>
      <p:pic>
        <p:nvPicPr>
          <p:cNvPr id="5122" name="Picture 2">
            <a:extLst>
              <a:ext uri="{FF2B5EF4-FFF2-40B4-BE49-F238E27FC236}">
                <a16:creationId xmlns:a16="http://schemas.microsoft.com/office/drawing/2014/main" id="{44DF7A28-C6FC-46DE-AEA5-6602A9921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750" y="1476058"/>
            <a:ext cx="6540500" cy="29890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0FCEDB8-95FE-42FF-955E-BEC780428D14}"/>
              </a:ext>
            </a:extLst>
          </p:cNvPr>
          <p:cNvSpPr/>
          <p:nvPr/>
        </p:nvSpPr>
        <p:spPr>
          <a:xfrm>
            <a:off x="5257800" y="4465067"/>
            <a:ext cx="6096000" cy="215444"/>
          </a:xfrm>
          <a:prstGeom prst="rect">
            <a:avLst/>
          </a:prstGeom>
        </p:spPr>
        <p:txBody>
          <a:bodyPr>
            <a:spAutoFit/>
          </a:bodyPr>
          <a:lstStyle/>
          <a:p>
            <a:r>
              <a:rPr lang="en-CA" sz="800" dirty="0"/>
              <a:t>https://mc.ai/batch-normalization-and-dropout-in-neural-networks-explained-with-pytorch/</a:t>
            </a:r>
          </a:p>
        </p:txBody>
      </p:sp>
    </p:spTree>
    <p:extLst>
      <p:ext uri="{BB962C8B-B14F-4D97-AF65-F5344CB8AC3E}">
        <p14:creationId xmlns:p14="http://schemas.microsoft.com/office/powerpoint/2010/main" val="4079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E7ED-1BD8-4B55-8BC3-619A9EEF5900}"/>
              </a:ext>
            </a:extLst>
          </p:cNvPr>
          <p:cNvSpPr>
            <a:spLocks noGrp="1"/>
          </p:cNvSpPr>
          <p:nvPr>
            <p:ph type="ctrTitle"/>
          </p:nvPr>
        </p:nvSpPr>
        <p:spPr>
          <a:xfrm>
            <a:off x="1727200" y="309563"/>
            <a:ext cx="8737600" cy="724910"/>
          </a:xfrm>
        </p:spPr>
        <p:txBody>
          <a:bodyPr>
            <a:normAutofit fontScale="90000"/>
          </a:bodyPr>
          <a:lstStyle/>
          <a:p>
            <a:r>
              <a:rPr lang="en-CA" dirty="0"/>
              <a:t>Courses and Certification</a:t>
            </a:r>
          </a:p>
        </p:txBody>
      </p:sp>
      <p:sp>
        <p:nvSpPr>
          <p:cNvPr id="3" name="Subtitle 2">
            <a:extLst>
              <a:ext uri="{FF2B5EF4-FFF2-40B4-BE49-F238E27FC236}">
                <a16:creationId xmlns:a16="http://schemas.microsoft.com/office/drawing/2014/main" id="{F6A62BB8-7DD7-4F0B-8106-23522C07C50D}"/>
              </a:ext>
            </a:extLst>
          </p:cNvPr>
          <p:cNvSpPr>
            <a:spLocks noGrp="1"/>
          </p:cNvSpPr>
          <p:nvPr>
            <p:ph type="subTitle" idx="1"/>
          </p:nvPr>
        </p:nvSpPr>
        <p:spPr>
          <a:xfrm>
            <a:off x="1071418" y="1952913"/>
            <a:ext cx="10280073" cy="3316000"/>
          </a:xfrm>
        </p:spPr>
        <p:txBody>
          <a:bodyPr>
            <a:normAutofit/>
          </a:bodyPr>
          <a:lstStyle/>
          <a:p>
            <a:endParaRPr lang="en-CA" dirty="0">
              <a:hlinkClick r:id="rId2"/>
            </a:endParaRPr>
          </a:p>
          <a:p>
            <a:r>
              <a:rPr lang="en-CA" dirty="0">
                <a:hlinkClick r:id="rId2"/>
              </a:rPr>
              <a:t>https://www.youtube.com/watch?v=G5b4jRBKNxw&amp;list=PLZbbT5o_s2xq7LwI2y8_QtvuXZedL6tQU&amp;index=25</a:t>
            </a:r>
            <a:endParaRPr lang="en-CA" dirty="0"/>
          </a:p>
          <a:p>
            <a:endParaRPr lang="en-CA" dirty="0"/>
          </a:p>
          <a:p>
            <a:r>
              <a:rPr lang="en-CA" dirty="0"/>
              <a:t>In Depth Understanding:</a:t>
            </a:r>
          </a:p>
          <a:p>
            <a:r>
              <a:rPr lang="en-CA" dirty="0">
                <a:hlinkClick r:id="rId3"/>
              </a:rPr>
              <a:t>https://www.coursera.org/specializations/deep-learning</a:t>
            </a:r>
            <a:endParaRPr lang="en-CA" dirty="0"/>
          </a:p>
          <a:p>
            <a:endParaRPr lang="en-CA" dirty="0"/>
          </a:p>
          <a:p>
            <a:endParaRPr lang="en-CA" dirty="0"/>
          </a:p>
          <a:p>
            <a:endParaRPr lang="en-CA" dirty="0"/>
          </a:p>
        </p:txBody>
      </p:sp>
      <p:sp>
        <p:nvSpPr>
          <p:cNvPr id="4" name="Text Placeholder 2">
            <a:extLst>
              <a:ext uri="{FF2B5EF4-FFF2-40B4-BE49-F238E27FC236}">
                <a16:creationId xmlns:a16="http://schemas.microsoft.com/office/drawing/2014/main" id="{8A94E1D2-8A41-4913-989F-3912D5C8BEE1}"/>
              </a:ext>
            </a:extLst>
          </p:cNvPr>
          <p:cNvSpPr txBox="1">
            <a:spLocks/>
          </p:cNvSpPr>
          <p:nvPr/>
        </p:nvSpPr>
        <p:spPr>
          <a:xfrm>
            <a:off x="9083387" y="6187354"/>
            <a:ext cx="2951595" cy="536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a:t>To be continued …..</a:t>
            </a:r>
            <a:endParaRPr lang="en-CA" dirty="0"/>
          </a:p>
        </p:txBody>
      </p:sp>
      <p:sp>
        <p:nvSpPr>
          <p:cNvPr id="5" name="Text Placeholder 2">
            <a:extLst>
              <a:ext uri="{FF2B5EF4-FFF2-40B4-BE49-F238E27FC236}">
                <a16:creationId xmlns:a16="http://schemas.microsoft.com/office/drawing/2014/main" id="{D9F5FB92-723F-4A04-B85A-6DA1AE43B445}"/>
              </a:ext>
            </a:extLst>
          </p:cNvPr>
          <p:cNvSpPr txBox="1">
            <a:spLocks/>
          </p:cNvSpPr>
          <p:nvPr/>
        </p:nvSpPr>
        <p:spPr>
          <a:xfrm>
            <a:off x="849746" y="1466562"/>
            <a:ext cx="2148031" cy="4429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dirty="0"/>
              <a:t>Follow Up</a:t>
            </a:r>
          </a:p>
        </p:txBody>
      </p:sp>
    </p:spTree>
    <p:extLst>
      <p:ext uri="{BB962C8B-B14F-4D97-AF65-F5344CB8AC3E}">
        <p14:creationId xmlns:p14="http://schemas.microsoft.com/office/powerpoint/2010/main" val="3616716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446C-BF0C-4828-8E2D-A0182EB4FBBF}"/>
              </a:ext>
            </a:extLst>
          </p:cNvPr>
          <p:cNvSpPr>
            <a:spLocks noGrp="1"/>
          </p:cNvSpPr>
          <p:nvPr>
            <p:ph type="title"/>
          </p:nvPr>
        </p:nvSpPr>
        <p:spPr/>
        <p:txBody>
          <a:bodyPr/>
          <a:lstStyle/>
          <a:p>
            <a:pPr algn="ctr"/>
            <a:r>
              <a:rPr lang="en-CA" b="1" dirty="0"/>
              <a:t>TensorFlow 2.0</a:t>
            </a:r>
          </a:p>
        </p:txBody>
      </p:sp>
      <p:sp>
        <p:nvSpPr>
          <p:cNvPr id="3" name="Content Placeholder 2">
            <a:extLst>
              <a:ext uri="{FF2B5EF4-FFF2-40B4-BE49-F238E27FC236}">
                <a16:creationId xmlns:a16="http://schemas.microsoft.com/office/drawing/2014/main" id="{8C697655-D02C-4E3A-A693-A68B24C6FACB}"/>
              </a:ext>
            </a:extLst>
          </p:cNvPr>
          <p:cNvSpPr>
            <a:spLocks noGrp="1"/>
          </p:cNvSpPr>
          <p:nvPr>
            <p:ph idx="1"/>
          </p:nvPr>
        </p:nvSpPr>
        <p:spPr>
          <a:xfrm>
            <a:off x="838200" y="1641786"/>
            <a:ext cx="10515600" cy="4351338"/>
          </a:xfrm>
        </p:spPr>
        <p:txBody>
          <a:bodyPr>
            <a:normAutofit/>
          </a:bodyPr>
          <a:lstStyle/>
          <a:p>
            <a:pPr marL="0" indent="0">
              <a:buNone/>
            </a:pPr>
            <a:endParaRPr lang="en-CA" sz="2400" dirty="0">
              <a:hlinkClick r:id="rId2"/>
            </a:endParaRPr>
          </a:p>
          <a:p>
            <a:pPr marL="0" indent="0">
              <a:buNone/>
            </a:pPr>
            <a:r>
              <a:rPr lang="en-CA" sz="2400" dirty="0" err="1">
                <a:hlinkClick r:id="rId2"/>
              </a:rPr>
              <a:t>Tensorflow</a:t>
            </a:r>
            <a:r>
              <a:rPr lang="en-CA" sz="2400" dirty="0">
                <a:hlinkClick r:id="rId2"/>
              </a:rPr>
              <a:t> 2.0 has made a lot of the older tutorials obsolete. </a:t>
            </a:r>
          </a:p>
          <a:p>
            <a:pPr marL="0" indent="0">
              <a:buNone/>
            </a:pPr>
            <a:r>
              <a:rPr lang="en-CA" sz="2400" dirty="0" err="1">
                <a:hlinkClick r:id="rId2"/>
              </a:rPr>
              <a:t>Keras</a:t>
            </a:r>
            <a:r>
              <a:rPr lang="en-CA" sz="2400" dirty="0">
                <a:hlinkClick r:id="rId2"/>
              </a:rPr>
              <a:t> is the standard interface now.</a:t>
            </a:r>
          </a:p>
          <a:p>
            <a:pPr marL="0" indent="0">
              <a:buNone/>
            </a:pPr>
            <a:endParaRPr lang="en-CA" sz="2400" dirty="0">
              <a:hlinkClick r:id="rId2"/>
            </a:endParaRPr>
          </a:p>
          <a:p>
            <a:pPr marL="0" indent="0">
              <a:buNone/>
            </a:pPr>
            <a:r>
              <a:rPr lang="en-CA" sz="2400" dirty="0">
                <a:hlinkClick r:id="rId2"/>
              </a:rPr>
              <a:t>Below are the most up-to-date resources:</a:t>
            </a:r>
          </a:p>
          <a:p>
            <a:pPr marL="0" indent="0">
              <a:buNone/>
            </a:pPr>
            <a:r>
              <a:rPr lang="en-CA" sz="2400" dirty="0">
                <a:hlinkClick r:id="rId2"/>
              </a:rPr>
              <a:t>https://www.tensorflow.org/tutorials</a:t>
            </a:r>
          </a:p>
          <a:p>
            <a:pPr marL="0" indent="0">
              <a:buNone/>
            </a:pPr>
            <a:r>
              <a:rPr lang="en-CA" sz="2400" dirty="0">
                <a:hlinkClick r:id="rId2"/>
              </a:rPr>
              <a:t>https://www.youtube.com/watch?v=oFFbKogYdfc&amp;list=PLQY2H8rRoyvwLbzbnKJ59NkZvQAW9wLbx&amp;index=27</a:t>
            </a:r>
            <a:endParaRPr lang="en-CA" sz="2400" dirty="0"/>
          </a:p>
          <a:p>
            <a:endParaRPr lang="en-CA" sz="2400" dirty="0"/>
          </a:p>
          <a:p>
            <a:endParaRPr lang="en-CA" sz="2400" dirty="0"/>
          </a:p>
        </p:txBody>
      </p:sp>
    </p:spTree>
    <p:extLst>
      <p:ext uri="{BB962C8B-B14F-4D97-AF65-F5344CB8AC3E}">
        <p14:creationId xmlns:p14="http://schemas.microsoft.com/office/powerpoint/2010/main" val="3628070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446C-BF0C-4828-8E2D-A0182EB4FBBF}"/>
              </a:ext>
            </a:extLst>
          </p:cNvPr>
          <p:cNvSpPr>
            <a:spLocks noGrp="1"/>
          </p:cNvSpPr>
          <p:nvPr>
            <p:ph type="title"/>
          </p:nvPr>
        </p:nvSpPr>
        <p:spPr/>
        <p:txBody>
          <a:bodyPr/>
          <a:lstStyle/>
          <a:p>
            <a:pPr algn="ctr"/>
            <a:r>
              <a:rPr lang="en-CA" dirty="0"/>
              <a:t>TensorFlow: Dataflow Graph</a:t>
            </a:r>
          </a:p>
        </p:txBody>
      </p:sp>
      <p:sp>
        <p:nvSpPr>
          <p:cNvPr id="3" name="Content Placeholder 2">
            <a:extLst>
              <a:ext uri="{FF2B5EF4-FFF2-40B4-BE49-F238E27FC236}">
                <a16:creationId xmlns:a16="http://schemas.microsoft.com/office/drawing/2014/main" id="{8C697655-D02C-4E3A-A693-A68B24C6FACB}"/>
              </a:ext>
            </a:extLst>
          </p:cNvPr>
          <p:cNvSpPr>
            <a:spLocks noGrp="1"/>
          </p:cNvSpPr>
          <p:nvPr>
            <p:ph idx="1"/>
          </p:nvPr>
        </p:nvSpPr>
        <p:spPr>
          <a:xfrm>
            <a:off x="838200" y="1690688"/>
            <a:ext cx="10515600" cy="4351338"/>
          </a:xfrm>
        </p:spPr>
        <p:txBody>
          <a:bodyPr>
            <a:normAutofit fontScale="92500" lnSpcReduction="20000"/>
          </a:bodyPr>
          <a:lstStyle/>
          <a:p>
            <a:pPr marL="0" indent="0">
              <a:buNone/>
            </a:pPr>
            <a:endParaRPr lang="en-US" dirty="0"/>
          </a:p>
          <a:p>
            <a:r>
              <a:rPr lang="en-US" dirty="0"/>
              <a:t>Node: Mathematical Operation </a:t>
            </a:r>
          </a:p>
          <a:p>
            <a:r>
              <a:rPr lang="en-US" dirty="0"/>
              <a:t>Edge: Multi-Dimensional Array</a:t>
            </a:r>
          </a:p>
          <a:p>
            <a:endParaRPr lang="en-US" dirty="0"/>
          </a:p>
          <a:p>
            <a:r>
              <a:rPr lang="en-US" dirty="0"/>
              <a:t>Build Graph</a:t>
            </a:r>
          </a:p>
          <a:p>
            <a:r>
              <a:rPr lang="en-US" dirty="0"/>
              <a:t>Run</a:t>
            </a:r>
          </a:p>
          <a:p>
            <a:r>
              <a:rPr lang="en-US" dirty="0"/>
              <a:t>Eval</a:t>
            </a:r>
          </a:p>
          <a:p>
            <a:endParaRPr lang="en-US" dirty="0"/>
          </a:p>
          <a:p>
            <a:r>
              <a:rPr lang="en-US" dirty="0"/>
              <a:t>Once graph is build </a:t>
            </a:r>
          </a:p>
          <a:p>
            <a:r>
              <a:rPr lang="en-US" dirty="0"/>
              <a:t>Loop to train</a:t>
            </a:r>
            <a:endParaRPr lang="en-CA" dirty="0"/>
          </a:p>
        </p:txBody>
      </p:sp>
      <p:pic>
        <p:nvPicPr>
          <p:cNvPr id="4" name="Content Placeholder 5" descr="A picture containing text&#10;&#10;Description automatically generated">
            <a:extLst>
              <a:ext uri="{FF2B5EF4-FFF2-40B4-BE49-F238E27FC236}">
                <a16:creationId xmlns:a16="http://schemas.microsoft.com/office/drawing/2014/main" id="{EB2F8B9E-45BF-4C75-AC7B-23E3AC686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665" y="1566534"/>
            <a:ext cx="2309715" cy="4106160"/>
          </a:xfrm>
          <a:prstGeom prst="rect">
            <a:avLst/>
          </a:prstGeom>
        </p:spPr>
      </p:pic>
      <p:sp>
        <p:nvSpPr>
          <p:cNvPr id="5" name="Rectangle 4">
            <a:extLst>
              <a:ext uri="{FF2B5EF4-FFF2-40B4-BE49-F238E27FC236}">
                <a16:creationId xmlns:a16="http://schemas.microsoft.com/office/drawing/2014/main" id="{046A0E20-3D51-470F-872E-DAB00DA165B1}"/>
              </a:ext>
            </a:extLst>
          </p:cNvPr>
          <p:cNvSpPr/>
          <p:nvPr/>
        </p:nvSpPr>
        <p:spPr>
          <a:xfrm>
            <a:off x="3200401" y="5844474"/>
            <a:ext cx="9533466" cy="369332"/>
          </a:xfrm>
          <a:prstGeom prst="rect">
            <a:avLst/>
          </a:prstGeom>
        </p:spPr>
        <p:txBody>
          <a:bodyPr wrap="square">
            <a:spAutoFit/>
          </a:bodyPr>
          <a:lstStyle/>
          <a:p>
            <a:r>
              <a:rPr lang="en-CA" dirty="0"/>
              <a:t>https://johncarlosbaez.wordpress.com/2016/06/05/programming-with-data-flow-graphs/</a:t>
            </a:r>
          </a:p>
        </p:txBody>
      </p:sp>
    </p:spTree>
    <p:extLst>
      <p:ext uri="{BB962C8B-B14F-4D97-AF65-F5344CB8AC3E}">
        <p14:creationId xmlns:p14="http://schemas.microsoft.com/office/powerpoint/2010/main" val="388784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45B1D14-B51C-47CD-91BC-2C1CC21D6315}"/>
              </a:ext>
            </a:extLst>
          </p:cNvPr>
          <p:cNvSpPr>
            <a:spLocks noGrp="1"/>
          </p:cNvSpPr>
          <p:nvPr>
            <p:ph type="subTitle" idx="1"/>
          </p:nvPr>
        </p:nvSpPr>
        <p:spPr>
          <a:xfrm>
            <a:off x="1005075" y="462215"/>
            <a:ext cx="10038413" cy="4054909"/>
          </a:xfrm>
        </p:spPr>
        <p:txBody>
          <a:bodyPr>
            <a:normAutofit fontScale="70000" lnSpcReduction="20000"/>
          </a:bodyPr>
          <a:lstStyle/>
          <a:p>
            <a:pPr algn="l"/>
            <a:r>
              <a:rPr lang="en-CA" sz="5700" b="1" dirty="0">
                <a:latin typeface="+mj-lt"/>
              </a:rPr>
              <a:t>SETUP</a:t>
            </a:r>
          </a:p>
          <a:p>
            <a:pPr algn="l"/>
            <a:endParaRPr lang="en-CA" sz="2600" b="1" dirty="0"/>
          </a:p>
          <a:p>
            <a:pPr algn="l"/>
            <a:r>
              <a:rPr lang="en-CA" dirty="0"/>
              <a:t>Install Python</a:t>
            </a:r>
          </a:p>
          <a:p>
            <a:pPr algn="l"/>
            <a:r>
              <a:rPr lang="en-CA" dirty="0"/>
              <a:t>Install Anaconda</a:t>
            </a:r>
          </a:p>
          <a:p>
            <a:pPr algn="l"/>
            <a:r>
              <a:rPr lang="en-CA" dirty="0"/>
              <a:t>Setup environment</a:t>
            </a:r>
          </a:p>
          <a:p>
            <a:pPr algn="l"/>
            <a:r>
              <a:rPr lang="en-CA" dirty="0" err="1"/>
              <a:t>Conda</a:t>
            </a:r>
            <a:r>
              <a:rPr lang="en-CA" dirty="0"/>
              <a:t> create –n </a:t>
            </a:r>
            <a:r>
              <a:rPr lang="en-CA" dirty="0" err="1"/>
              <a:t>torchpy</a:t>
            </a:r>
            <a:r>
              <a:rPr lang="en-CA" dirty="0"/>
              <a:t> python=3.7</a:t>
            </a:r>
          </a:p>
          <a:p>
            <a:pPr algn="l"/>
            <a:r>
              <a:rPr lang="en-CA" dirty="0" err="1"/>
              <a:t>Conda</a:t>
            </a:r>
            <a:r>
              <a:rPr lang="en-CA" dirty="0"/>
              <a:t> activate</a:t>
            </a:r>
          </a:p>
          <a:p>
            <a:pPr algn="l"/>
            <a:endParaRPr lang="en-CA" dirty="0"/>
          </a:p>
          <a:p>
            <a:pPr algn="l"/>
            <a:r>
              <a:rPr lang="en-CA" dirty="0"/>
              <a:t>Install CUDA Toolkit If you are on a </a:t>
            </a:r>
            <a:r>
              <a:rPr lang="en-CA" dirty="0" err="1"/>
              <a:t>gpu</a:t>
            </a:r>
            <a:r>
              <a:rPr lang="en-CA" dirty="0"/>
              <a:t> system</a:t>
            </a:r>
          </a:p>
          <a:p>
            <a:pPr algn="l"/>
            <a:r>
              <a:rPr lang="en-CA" dirty="0"/>
              <a:t>Check python torch version console and notebook</a:t>
            </a:r>
          </a:p>
          <a:p>
            <a:pPr algn="l"/>
            <a:r>
              <a:rPr lang="en-CA" dirty="0">
                <a:hlinkClick r:id="rId2"/>
              </a:rPr>
              <a:t>https://docs.conda.io/projects/conda/en/4.6.0/_downloads/52a95608c49671267e40c689e0bc00ca/conda-cheatsheet.pdf</a:t>
            </a:r>
            <a:endParaRPr lang="en-CA" dirty="0"/>
          </a:p>
          <a:p>
            <a:pPr algn="l"/>
            <a:endParaRPr lang="en-CA" dirty="0"/>
          </a:p>
          <a:p>
            <a:pPr algn="l"/>
            <a:endParaRPr lang="en-CA" dirty="0"/>
          </a:p>
          <a:p>
            <a:pPr algn="l"/>
            <a:endParaRPr lang="en-CA" dirty="0"/>
          </a:p>
          <a:p>
            <a:pPr algn="l"/>
            <a:endParaRPr lang="en-CA" dirty="0"/>
          </a:p>
        </p:txBody>
      </p:sp>
      <p:sp>
        <p:nvSpPr>
          <p:cNvPr id="2" name="Rectangle 1">
            <a:extLst>
              <a:ext uri="{FF2B5EF4-FFF2-40B4-BE49-F238E27FC236}">
                <a16:creationId xmlns:a16="http://schemas.microsoft.com/office/drawing/2014/main" id="{A0EF03E4-8A85-43D8-AB9E-5980E6919327}"/>
              </a:ext>
            </a:extLst>
          </p:cNvPr>
          <p:cNvSpPr/>
          <p:nvPr/>
        </p:nvSpPr>
        <p:spPr>
          <a:xfrm>
            <a:off x="1076792" y="4669525"/>
            <a:ext cx="10038413" cy="2185214"/>
          </a:xfrm>
          <a:prstGeom prst="rect">
            <a:avLst/>
          </a:prstGeom>
        </p:spPr>
        <p:txBody>
          <a:bodyPr wrap="square">
            <a:spAutoFit/>
          </a:bodyPr>
          <a:lstStyle/>
          <a:p>
            <a:r>
              <a:rPr lang="en-CA" sz="2000" dirty="0">
                <a:hlinkClick r:id="rId3"/>
              </a:rPr>
              <a:t>https://drive.google.com/file/d/1wMjG_-KHTpo8aP1Q2u_OaclVnUlcy9ms/view?usp=sharing</a:t>
            </a:r>
            <a:endParaRPr lang="en-CA" sz="2000" dirty="0"/>
          </a:p>
          <a:p>
            <a:endParaRPr lang="en-CA" sz="2000" dirty="0"/>
          </a:p>
          <a:p>
            <a:r>
              <a:rPr lang="en-CA" sz="2000" dirty="0">
                <a:hlinkClick r:id="rId4"/>
              </a:rPr>
              <a:t>https://github.com/GDGCloudCalgary/ai_fundamentals_sessions</a:t>
            </a:r>
            <a:endParaRPr lang="en-CA" sz="2000" dirty="0"/>
          </a:p>
          <a:p>
            <a:endParaRPr lang="en-CA" sz="2000" dirty="0"/>
          </a:p>
          <a:p>
            <a:r>
              <a:rPr lang="en-CA" dirty="0">
                <a:hlinkClick r:id="rId5" tooltip="https://www.youtube.com/playlist?list=PLPfUOXm_B7SzchTr3_RDoB5rZ2O6HOmEn"/>
              </a:rPr>
              <a:t>https://www.youtube.com/playlist?list=PLPfUOXm_B7SzchTr3_RDoB5rZ2O6HOmEn</a:t>
            </a:r>
            <a:r>
              <a:rPr lang="en-CA" dirty="0"/>
              <a:t> </a:t>
            </a:r>
          </a:p>
          <a:p>
            <a:endParaRPr lang="en-CA" dirty="0"/>
          </a:p>
          <a:p>
            <a:r>
              <a:rPr lang="en-CA" sz="2000" dirty="0">
                <a:hlinkClick r:id="rId6"/>
              </a:rPr>
              <a:t>https://gdg.community.dev/gdg-cloud-calgary/#</a:t>
            </a:r>
            <a:endParaRPr lang="en-CA" sz="2000" dirty="0"/>
          </a:p>
        </p:txBody>
      </p:sp>
    </p:spTree>
    <p:extLst>
      <p:ext uri="{BB962C8B-B14F-4D97-AF65-F5344CB8AC3E}">
        <p14:creationId xmlns:p14="http://schemas.microsoft.com/office/powerpoint/2010/main" val="3433666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446C-BF0C-4828-8E2D-A0182EB4FBBF}"/>
              </a:ext>
            </a:extLst>
          </p:cNvPr>
          <p:cNvSpPr>
            <a:spLocks noGrp="1"/>
          </p:cNvSpPr>
          <p:nvPr>
            <p:ph type="title"/>
          </p:nvPr>
        </p:nvSpPr>
        <p:spPr>
          <a:xfrm>
            <a:off x="838200" y="365126"/>
            <a:ext cx="10515600" cy="633942"/>
          </a:xfrm>
        </p:spPr>
        <p:txBody>
          <a:bodyPr>
            <a:normAutofit fontScale="90000"/>
          </a:bodyPr>
          <a:lstStyle/>
          <a:p>
            <a:pPr algn="ctr"/>
            <a:r>
              <a:rPr lang="en-CA" dirty="0"/>
              <a:t>Different Normalization Techniques</a:t>
            </a:r>
          </a:p>
        </p:txBody>
      </p:sp>
      <p:sp>
        <p:nvSpPr>
          <p:cNvPr id="3" name="Content Placeholder 2">
            <a:extLst>
              <a:ext uri="{FF2B5EF4-FFF2-40B4-BE49-F238E27FC236}">
                <a16:creationId xmlns:a16="http://schemas.microsoft.com/office/drawing/2014/main" id="{8C697655-D02C-4E3A-A693-A68B24C6FACB}"/>
              </a:ext>
            </a:extLst>
          </p:cNvPr>
          <p:cNvSpPr>
            <a:spLocks noGrp="1"/>
          </p:cNvSpPr>
          <p:nvPr>
            <p:ph idx="1"/>
          </p:nvPr>
        </p:nvSpPr>
        <p:spPr>
          <a:xfrm>
            <a:off x="143933" y="5883275"/>
            <a:ext cx="11904133" cy="948267"/>
          </a:xfrm>
        </p:spPr>
        <p:txBody>
          <a:bodyPr>
            <a:normAutofit fontScale="85000" lnSpcReduction="20000"/>
          </a:bodyPr>
          <a:lstStyle/>
          <a:p>
            <a:r>
              <a:rPr lang="en-CA" sz="2000" dirty="0">
                <a:hlinkClick r:id="rId2"/>
              </a:rPr>
              <a:t>https://machinelearningmastery.com/how-to-improve-neural-network-stability-and-modeling-performance-with-data-scaling/</a:t>
            </a:r>
            <a:endParaRPr lang="en-CA" sz="2000" dirty="0"/>
          </a:p>
          <a:p>
            <a:endParaRPr lang="en-CA" sz="2000" dirty="0"/>
          </a:p>
          <a:p>
            <a:r>
              <a:rPr lang="en-CA" sz="2000" dirty="0">
                <a:hlinkClick r:id="rId3"/>
              </a:rPr>
              <a:t>https://mlexplained.com/2018/11/30/an-overview-of-normalization-methods-in-deep-learning/</a:t>
            </a:r>
            <a:endParaRPr lang="en-CA" sz="2000" dirty="0"/>
          </a:p>
          <a:p>
            <a:endParaRPr lang="en-CA" sz="2000" dirty="0"/>
          </a:p>
          <a:p>
            <a:endParaRPr lang="en-CA" sz="2000" dirty="0"/>
          </a:p>
          <a:p>
            <a:endParaRPr lang="en-CA" sz="2000" dirty="0"/>
          </a:p>
          <a:p>
            <a:endParaRPr lang="en-CA" sz="2000" dirty="0"/>
          </a:p>
        </p:txBody>
      </p:sp>
      <p:pic>
        <p:nvPicPr>
          <p:cNvPr id="7170" name="Picture 2">
            <a:extLst>
              <a:ext uri="{FF2B5EF4-FFF2-40B4-BE49-F238E27FC236}">
                <a16:creationId xmlns:a16="http://schemas.microsoft.com/office/drawing/2014/main" id="{E283BA9B-A674-47C3-8710-8C45C2DCB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823" y="948268"/>
            <a:ext cx="8290354" cy="24299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CF1635-B882-4E85-9D80-CBA2D9A0BCEF}"/>
              </a:ext>
            </a:extLst>
          </p:cNvPr>
          <p:cNvSpPr txBox="1"/>
          <p:nvPr/>
        </p:nvSpPr>
        <p:spPr>
          <a:xfrm>
            <a:off x="1494367" y="3763618"/>
            <a:ext cx="9859434" cy="1754326"/>
          </a:xfrm>
          <a:prstGeom prst="rect">
            <a:avLst/>
          </a:prstGeom>
          <a:noFill/>
        </p:spPr>
        <p:txBody>
          <a:bodyPr wrap="square" rtlCol="0">
            <a:spAutoFit/>
          </a:bodyPr>
          <a:lstStyle/>
          <a:p>
            <a:r>
              <a:rPr lang="en-CA" dirty="0"/>
              <a:t>Batch Normalization: activations in a network across a mini batch for each feature.</a:t>
            </a:r>
          </a:p>
          <a:p>
            <a:endParaRPr lang="en-CA" dirty="0"/>
          </a:p>
          <a:p>
            <a:r>
              <a:rPr lang="en-CA" dirty="0"/>
              <a:t>Weight Normalization:  instead of activations, normalize weights of the layer. Separates magnitude and direction like a unit vector. Weight Normalization + mean-only batch normalization.</a:t>
            </a:r>
          </a:p>
          <a:p>
            <a:endParaRPr lang="en-CA" dirty="0"/>
          </a:p>
          <a:p>
            <a:r>
              <a:rPr lang="en-CA" dirty="0"/>
              <a:t>Layer Normalization: Normalizes the input across features</a:t>
            </a:r>
          </a:p>
        </p:txBody>
      </p:sp>
    </p:spTree>
    <p:extLst>
      <p:ext uri="{BB962C8B-B14F-4D97-AF65-F5344CB8AC3E}">
        <p14:creationId xmlns:p14="http://schemas.microsoft.com/office/powerpoint/2010/main" val="166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446C-BF0C-4828-8E2D-A0182EB4FBBF}"/>
              </a:ext>
            </a:extLst>
          </p:cNvPr>
          <p:cNvSpPr>
            <a:spLocks noGrp="1"/>
          </p:cNvSpPr>
          <p:nvPr>
            <p:ph type="title"/>
          </p:nvPr>
        </p:nvSpPr>
        <p:spPr>
          <a:xfrm>
            <a:off x="1700926" y="115812"/>
            <a:ext cx="8790147" cy="580996"/>
          </a:xfrm>
        </p:spPr>
        <p:txBody>
          <a:bodyPr>
            <a:normAutofit/>
          </a:bodyPr>
          <a:lstStyle/>
          <a:p>
            <a:r>
              <a:rPr lang="en-CA" sz="3000" dirty="0"/>
              <a:t>Metrics – Performance Measures Compare Algorithms</a:t>
            </a:r>
          </a:p>
        </p:txBody>
      </p:sp>
      <p:sp>
        <p:nvSpPr>
          <p:cNvPr id="3" name="Content Placeholder 2">
            <a:extLst>
              <a:ext uri="{FF2B5EF4-FFF2-40B4-BE49-F238E27FC236}">
                <a16:creationId xmlns:a16="http://schemas.microsoft.com/office/drawing/2014/main" id="{8C697655-D02C-4E3A-A693-A68B24C6FACB}"/>
              </a:ext>
            </a:extLst>
          </p:cNvPr>
          <p:cNvSpPr>
            <a:spLocks noGrp="1"/>
          </p:cNvSpPr>
          <p:nvPr>
            <p:ph idx="1"/>
          </p:nvPr>
        </p:nvSpPr>
        <p:spPr>
          <a:xfrm>
            <a:off x="517236" y="597189"/>
            <a:ext cx="7841673" cy="5895618"/>
          </a:xfrm>
        </p:spPr>
        <p:txBody>
          <a:bodyPr>
            <a:noAutofit/>
          </a:bodyPr>
          <a:lstStyle/>
          <a:p>
            <a:r>
              <a:rPr lang="en-CA" sz="2400" dirty="0"/>
              <a:t>Classification</a:t>
            </a:r>
          </a:p>
          <a:p>
            <a:pPr fontAlgn="base"/>
            <a:r>
              <a:rPr lang="en-CA" sz="2400" dirty="0"/>
              <a:t>Classification Accuracy. Right or Wrong</a:t>
            </a:r>
          </a:p>
          <a:p>
            <a:pPr fontAlgn="base"/>
            <a:r>
              <a:rPr lang="en-CA" sz="2400" dirty="0"/>
              <a:t>Log Loss: Fuzzy (confidence in being right and in being wrong)</a:t>
            </a:r>
          </a:p>
          <a:p>
            <a:pPr fontAlgn="base"/>
            <a:r>
              <a:rPr lang="en-CA" sz="2400" dirty="0"/>
              <a:t>Area Under ROC Curve. (Binary Classification) : Ability to Discriminate ; Plot True Positive Rate and False Positive Rate at different thresholds</a:t>
            </a:r>
          </a:p>
          <a:p>
            <a:pPr fontAlgn="base"/>
            <a:r>
              <a:rPr lang="en-CA" sz="2400" dirty="0"/>
              <a:t>Confusion Matrix. True Positive      False Positive</a:t>
            </a:r>
          </a:p>
          <a:p>
            <a:pPr marL="0" indent="0" fontAlgn="base">
              <a:buNone/>
            </a:pPr>
            <a:r>
              <a:rPr lang="en-CA" sz="2400" dirty="0"/>
              <a:t>                                     False Negative   True Negative</a:t>
            </a:r>
          </a:p>
          <a:p>
            <a:pPr fontAlgn="base"/>
            <a:r>
              <a:rPr lang="en-CA" sz="2400" dirty="0"/>
              <a:t>Classification Report.</a:t>
            </a:r>
          </a:p>
          <a:p>
            <a:pPr marL="0" indent="0" fontAlgn="base">
              <a:buNone/>
            </a:pPr>
            <a:r>
              <a:rPr lang="en-CA" sz="2400" dirty="0"/>
              <a:t>   Precision ; Recall ; Fi Score</a:t>
            </a:r>
          </a:p>
          <a:p>
            <a:pPr marL="0" indent="0" fontAlgn="base">
              <a:buNone/>
            </a:pPr>
            <a:r>
              <a:rPr lang="en-CA" sz="2400" dirty="0"/>
              <a:t>   Precision = TP/TP+FP; Recall = TP/TP+FN ; </a:t>
            </a:r>
          </a:p>
          <a:p>
            <a:pPr marL="0" indent="0" fontAlgn="base">
              <a:buNone/>
            </a:pPr>
            <a:r>
              <a:rPr lang="en-CA" sz="2400" dirty="0"/>
              <a:t>   F1 Score =   2*(Recall * Precision) / (Recall + Precision)</a:t>
            </a:r>
          </a:p>
          <a:p>
            <a:pPr fontAlgn="base"/>
            <a:r>
              <a:rPr lang="en-CA" sz="2400" dirty="0"/>
              <a:t>When Wrong and right are not equally important</a:t>
            </a:r>
          </a:p>
        </p:txBody>
      </p:sp>
      <p:pic>
        <p:nvPicPr>
          <p:cNvPr id="6146" name="Picture 2">
            <a:extLst>
              <a:ext uri="{FF2B5EF4-FFF2-40B4-BE49-F238E27FC236}">
                <a16:creationId xmlns:a16="http://schemas.microsoft.com/office/drawing/2014/main" id="{8038E847-B510-4434-ACA9-7F53B819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8909" y="1657296"/>
            <a:ext cx="3512295" cy="26342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4BD2BAE-74BE-4143-90B1-A4EF6C6C8901}"/>
              </a:ext>
            </a:extLst>
          </p:cNvPr>
          <p:cNvSpPr/>
          <p:nvPr/>
        </p:nvSpPr>
        <p:spPr>
          <a:xfrm>
            <a:off x="8285018" y="4441280"/>
            <a:ext cx="3483009" cy="287738"/>
          </a:xfrm>
          <a:prstGeom prst="rect">
            <a:avLst/>
          </a:prstGeom>
        </p:spPr>
        <p:txBody>
          <a:bodyPr wrap="square">
            <a:spAutoFit/>
          </a:bodyPr>
          <a:lstStyle/>
          <a:p>
            <a:r>
              <a:rPr lang="en-CA" sz="1200" dirty="0"/>
              <a:t>https://www.youtube.com/watch?v=4jRBRDbJemM</a:t>
            </a:r>
          </a:p>
        </p:txBody>
      </p:sp>
    </p:spTree>
    <p:extLst>
      <p:ext uri="{BB962C8B-B14F-4D97-AF65-F5344CB8AC3E}">
        <p14:creationId xmlns:p14="http://schemas.microsoft.com/office/powerpoint/2010/main" val="3821381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84E197F-7045-4675-B57A-49161A4F7722}"/>
              </a:ext>
            </a:extLst>
          </p:cNvPr>
          <p:cNvSpPr>
            <a:spLocks noGrp="1"/>
          </p:cNvSpPr>
          <p:nvPr>
            <p:ph type="title"/>
          </p:nvPr>
        </p:nvSpPr>
        <p:spPr>
          <a:xfrm>
            <a:off x="1700926" y="115812"/>
            <a:ext cx="8790147" cy="580996"/>
          </a:xfrm>
        </p:spPr>
        <p:txBody>
          <a:bodyPr>
            <a:normAutofit/>
          </a:bodyPr>
          <a:lstStyle/>
          <a:p>
            <a:r>
              <a:rPr lang="en-CA" sz="3000" dirty="0"/>
              <a:t>Metrics – Performance Measures Compare Algorithms</a:t>
            </a:r>
          </a:p>
        </p:txBody>
      </p:sp>
      <p:sp>
        <p:nvSpPr>
          <p:cNvPr id="13" name="Rectangle 12">
            <a:extLst>
              <a:ext uri="{FF2B5EF4-FFF2-40B4-BE49-F238E27FC236}">
                <a16:creationId xmlns:a16="http://schemas.microsoft.com/office/drawing/2014/main" id="{69EC18BF-889F-461C-BC39-E037AB5700C0}"/>
              </a:ext>
            </a:extLst>
          </p:cNvPr>
          <p:cNvSpPr/>
          <p:nvPr/>
        </p:nvSpPr>
        <p:spPr>
          <a:xfrm>
            <a:off x="937201" y="920586"/>
            <a:ext cx="10802217" cy="4154984"/>
          </a:xfrm>
          <a:prstGeom prst="rect">
            <a:avLst/>
          </a:prstGeom>
        </p:spPr>
        <p:txBody>
          <a:bodyPr wrap="square">
            <a:spAutoFit/>
          </a:bodyPr>
          <a:lstStyle/>
          <a:p>
            <a:r>
              <a:rPr lang="en-CA" sz="2400" dirty="0"/>
              <a:t>Regression Problems:</a:t>
            </a:r>
          </a:p>
          <a:p>
            <a:endParaRPr lang="en-CA" sz="2400" dirty="0"/>
          </a:p>
          <a:p>
            <a:pPr marL="342900" indent="-342900">
              <a:buFont typeface="Arial" panose="020B0604020202020204" pitchFamily="34" charset="0"/>
              <a:buChar char="•"/>
            </a:pPr>
            <a:r>
              <a:rPr lang="en-CA" sz="2400" dirty="0">
                <a:solidFill>
                  <a:srgbClr val="222222"/>
                </a:solidFill>
              </a:rPr>
              <a:t>Mean Absolute Error</a:t>
            </a:r>
          </a:p>
          <a:p>
            <a:endParaRPr lang="en-CA" sz="2400" dirty="0"/>
          </a:p>
          <a:p>
            <a:pPr marL="342900" indent="-342900">
              <a:buFont typeface="Arial" panose="020B0604020202020204" pitchFamily="34" charset="0"/>
              <a:buChar char="•"/>
            </a:pPr>
            <a:r>
              <a:rPr lang="en-CA" sz="2400" dirty="0">
                <a:solidFill>
                  <a:srgbClr val="222222"/>
                </a:solidFill>
              </a:rPr>
              <a:t>Mean Squared Error</a:t>
            </a:r>
          </a:p>
          <a:p>
            <a:endParaRPr lang="en-CA" sz="2400" dirty="0">
              <a:solidFill>
                <a:srgbClr val="222222"/>
              </a:solidFill>
            </a:endParaRPr>
          </a:p>
          <a:p>
            <a:pPr marL="342900" indent="-342900" fontAlgn="base">
              <a:buFont typeface="Arial" panose="020B0604020202020204" pitchFamily="34" charset="0"/>
              <a:buChar char="•"/>
            </a:pPr>
            <a:r>
              <a:rPr lang="en-CA" sz="2400" dirty="0">
                <a:solidFill>
                  <a:srgbClr val="222222"/>
                </a:solidFill>
              </a:rPr>
              <a:t>R^2 Metric      Correlation Based</a:t>
            </a:r>
          </a:p>
          <a:p>
            <a:pPr fontAlgn="base"/>
            <a:endParaRPr lang="en-CA" sz="2400" dirty="0">
              <a:solidFill>
                <a:srgbClr val="222222"/>
              </a:solidFill>
            </a:endParaRPr>
          </a:p>
          <a:p>
            <a:pPr fontAlgn="base"/>
            <a:r>
              <a:rPr lang="en-CA" sz="2400" dirty="0">
                <a:solidFill>
                  <a:srgbClr val="222222"/>
                </a:solidFill>
              </a:rPr>
              <a:t>Var(mean) – variation(predicted function)/var(mean) – if variation around a function is less than that around mean(random( - then the function is capturing some relation – the larger this gap the better the model.</a:t>
            </a:r>
          </a:p>
        </p:txBody>
      </p:sp>
      <p:sp>
        <p:nvSpPr>
          <p:cNvPr id="14" name="Rectangle 13">
            <a:extLst>
              <a:ext uri="{FF2B5EF4-FFF2-40B4-BE49-F238E27FC236}">
                <a16:creationId xmlns:a16="http://schemas.microsoft.com/office/drawing/2014/main" id="{613DFC85-97CB-41B2-92E9-DB0CAA8AD504}"/>
              </a:ext>
            </a:extLst>
          </p:cNvPr>
          <p:cNvSpPr/>
          <p:nvPr/>
        </p:nvSpPr>
        <p:spPr>
          <a:xfrm>
            <a:off x="2260107" y="5475749"/>
            <a:ext cx="9867238" cy="923330"/>
          </a:xfrm>
          <a:prstGeom prst="rect">
            <a:avLst/>
          </a:prstGeom>
        </p:spPr>
        <p:txBody>
          <a:bodyPr wrap="square">
            <a:spAutoFit/>
          </a:bodyPr>
          <a:lstStyle/>
          <a:p>
            <a:r>
              <a:rPr lang="en-CA" dirty="0">
                <a:hlinkClick r:id="rId2"/>
              </a:rPr>
              <a:t>https://machinelearningmastery.com/metrics-evaluate-machine-learning-algorithms-python/</a:t>
            </a:r>
            <a:endParaRPr lang="en-CA" dirty="0"/>
          </a:p>
          <a:p>
            <a:r>
              <a:rPr lang="en-CA" dirty="0">
                <a:hlinkClick r:id="rId3"/>
              </a:rPr>
              <a:t>https://towardsdatascience.com/metrics-to-evaluate-your-machine-learning-algorithm-f10ba6e38234</a:t>
            </a:r>
            <a:endParaRPr lang="en-CA" dirty="0"/>
          </a:p>
          <a:p>
            <a:r>
              <a:rPr lang="en-CA" dirty="0">
                <a:hlinkClick r:id="rId4"/>
              </a:rPr>
              <a:t>https://www.youtube.com/watch?v=2AQKmw14mHM</a:t>
            </a:r>
            <a:endParaRPr lang="en-CA" dirty="0"/>
          </a:p>
        </p:txBody>
      </p:sp>
    </p:spTree>
    <p:extLst>
      <p:ext uri="{BB962C8B-B14F-4D97-AF65-F5344CB8AC3E}">
        <p14:creationId xmlns:p14="http://schemas.microsoft.com/office/powerpoint/2010/main" val="3806295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446C-BF0C-4828-8E2D-A0182EB4FBBF}"/>
              </a:ext>
            </a:extLst>
          </p:cNvPr>
          <p:cNvSpPr>
            <a:spLocks noGrp="1"/>
          </p:cNvSpPr>
          <p:nvPr>
            <p:ph type="title"/>
          </p:nvPr>
        </p:nvSpPr>
        <p:spPr>
          <a:xfrm>
            <a:off x="838200" y="140130"/>
            <a:ext cx="10515600" cy="558511"/>
          </a:xfrm>
        </p:spPr>
        <p:txBody>
          <a:bodyPr>
            <a:normAutofit fontScale="90000"/>
          </a:bodyPr>
          <a:lstStyle/>
          <a:p>
            <a:pPr algn="ctr"/>
            <a:r>
              <a:rPr lang="en-CA" dirty="0"/>
              <a:t>Recurrent Neural Network</a:t>
            </a:r>
          </a:p>
        </p:txBody>
      </p:sp>
      <p:sp>
        <p:nvSpPr>
          <p:cNvPr id="4" name="Rectangle 3">
            <a:extLst>
              <a:ext uri="{FF2B5EF4-FFF2-40B4-BE49-F238E27FC236}">
                <a16:creationId xmlns:a16="http://schemas.microsoft.com/office/drawing/2014/main" id="{4D055D50-C0CC-4586-96E0-580F384BDC9A}"/>
              </a:ext>
            </a:extLst>
          </p:cNvPr>
          <p:cNvSpPr/>
          <p:nvPr/>
        </p:nvSpPr>
        <p:spPr>
          <a:xfrm>
            <a:off x="2847109" y="5794540"/>
            <a:ext cx="8534400" cy="923330"/>
          </a:xfrm>
          <a:prstGeom prst="rect">
            <a:avLst/>
          </a:prstGeom>
        </p:spPr>
        <p:txBody>
          <a:bodyPr wrap="square">
            <a:spAutoFit/>
          </a:bodyPr>
          <a:lstStyle/>
          <a:p>
            <a:r>
              <a:rPr lang="en-CA" dirty="0">
                <a:hlinkClick r:id="rId2"/>
              </a:rPr>
              <a:t>https://stanford.edu/~shervine/teaching/cs-230/cheatsheet-recurrent-neural-networks</a:t>
            </a:r>
            <a:endParaRPr lang="en-CA" dirty="0"/>
          </a:p>
          <a:p>
            <a:r>
              <a:rPr lang="en-CA" dirty="0">
                <a:hlinkClick r:id="rId3"/>
              </a:rPr>
              <a:t>https://www.youtube.com/watch?v=esgbmJ6SnSY</a:t>
            </a:r>
            <a:endParaRPr lang="en-CA" dirty="0"/>
          </a:p>
          <a:p>
            <a:r>
              <a:rPr lang="en-CA" dirty="0">
                <a:hlinkClick r:id="rId4"/>
              </a:rPr>
              <a:t>https://www.youtube.com/watch?v=RrB605Mbpic</a:t>
            </a:r>
            <a:endParaRPr lang="en-CA" dirty="0"/>
          </a:p>
        </p:txBody>
      </p:sp>
      <p:pic>
        <p:nvPicPr>
          <p:cNvPr id="2050" name="Picture 2">
            <a:extLst>
              <a:ext uri="{FF2B5EF4-FFF2-40B4-BE49-F238E27FC236}">
                <a16:creationId xmlns:a16="http://schemas.microsoft.com/office/drawing/2014/main" id="{B24082C5-9030-495D-B943-E24E0C45CA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4209" y="2017202"/>
            <a:ext cx="9220200" cy="28235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6FB5581-CB47-41E0-8B00-0E233836F7A8}"/>
              </a:ext>
            </a:extLst>
          </p:cNvPr>
          <p:cNvSpPr/>
          <p:nvPr/>
        </p:nvSpPr>
        <p:spPr>
          <a:xfrm>
            <a:off x="838200" y="1034756"/>
            <a:ext cx="8534400" cy="369332"/>
          </a:xfrm>
          <a:prstGeom prst="rect">
            <a:avLst/>
          </a:prstGeom>
        </p:spPr>
        <p:txBody>
          <a:bodyPr wrap="square">
            <a:spAutoFit/>
          </a:bodyPr>
          <a:lstStyle/>
          <a:p>
            <a:r>
              <a:rPr lang="en-CA" dirty="0"/>
              <a:t>RNN Cell = Layer = Time Step</a:t>
            </a:r>
          </a:p>
        </p:txBody>
      </p:sp>
    </p:spTree>
    <p:extLst>
      <p:ext uri="{BB962C8B-B14F-4D97-AF65-F5344CB8AC3E}">
        <p14:creationId xmlns:p14="http://schemas.microsoft.com/office/powerpoint/2010/main" val="450243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446C-BF0C-4828-8E2D-A0182EB4FBBF}"/>
              </a:ext>
            </a:extLst>
          </p:cNvPr>
          <p:cNvSpPr>
            <a:spLocks noGrp="1"/>
          </p:cNvSpPr>
          <p:nvPr>
            <p:ph type="title"/>
          </p:nvPr>
        </p:nvSpPr>
        <p:spPr>
          <a:xfrm>
            <a:off x="838200" y="365126"/>
            <a:ext cx="10515600" cy="617008"/>
          </a:xfrm>
        </p:spPr>
        <p:txBody>
          <a:bodyPr>
            <a:normAutofit fontScale="90000"/>
          </a:bodyPr>
          <a:lstStyle/>
          <a:p>
            <a:pPr algn="ctr"/>
            <a:r>
              <a:rPr lang="en-CA" dirty="0"/>
              <a:t>Vanishing and Exploding Gradients</a:t>
            </a:r>
          </a:p>
        </p:txBody>
      </p:sp>
      <p:sp>
        <p:nvSpPr>
          <p:cNvPr id="3" name="Content Placeholder 2">
            <a:extLst>
              <a:ext uri="{FF2B5EF4-FFF2-40B4-BE49-F238E27FC236}">
                <a16:creationId xmlns:a16="http://schemas.microsoft.com/office/drawing/2014/main" id="{8C697655-D02C-4E3A-A693-A68B24C6FACB}"/>
              </a:ext>
            </a:extLst>
          </p:cNvPr>
          <p:cNvSpPr>
            <a:spLocks noGrp="1"/>
          </p:cNvSpPr>
          <p:nvPr>
            <p:ph idx="1"/>
          </p:nvPr>
        </p:nvSpPr>
        <p:spPr>
          <a:xfrm>
            <a:off x="838200" y="1445684"/>
            <a:ext cx="10515600" cy="4351338"/>
          </a:xfrm>
        </p:spPr>
        <p:txBody>
          <a:bodyPr>
            <a:normAutofit lnSpcReduction="10000"/>
          </a:bodyPr>
          <a:lstStyle/>
          <a:p>
            <a:r>
              <a:rPr lang="en-CA" dirty="0"/>
              <a:t>More Layers ; More backpropagation : floating point numbers become smaller and smaller (Vanishing): Opposite happens to whole numbers they become larger and larger.(Exploding)</a:t>
            </a:r>
          </a:p>
          <a:p>
            <a:r>
              <a:rPr lang="en-CA" dirty="0"/>
              <a:t>Problem more pronounced in RNNs</a:t>
            </a:r>
          </a:p>
          <a:p>
            <a:r>
              <a:rPr lang="en-CA" dirty="0"/>
              <a:t>Initial layers are critical as they capture correlation between input data…</a:t>
            </a:r>
          </a:p>
          <a:p>
            <a:r>
              <a:rPr lang="en-CA" dirty="0"/>
              <a:t>Due to vanishing gradients weights may not update and get stuck at zero… bad training !!</a:t>
            </a:r>
          </a:p>
          <a:p>
            <a:r>
              <a:rPr lang="en-CA" dirty="0" err="1"/>
              <a:t>Relu</a:t>
            </a:r>
            <a:r>
              <a:rPr lang="en-CA" dirty="0"/>
              <a:t> activations preferred to sigmoid :helps in controlling gradients</a:t>
            </a:r>
          </a:p>
          <a:p>
            <a:r>
              <a:rPr lang="en-CA" dirty="0"/>
              <a:t>Residual networks</a:t>
            </a:r>
          </a:p>
          <a:p>
            <a:pPr marL="0" indent="0">
              <a:buNone/>
            </a:pPr>
            <a:endParaRPr lang="en-CA" dirty="0"/>
          </a:p>
        </p:txBody>
      </p:sp>
      <p:sp>
        <p:nvSpPr>
          <p:cNvPr id="4" name="Rectangle 3">
            <a:extLst>
              <a:ext uri="{FF2B5EF4-FFF2-40B4-BE49-F238E27FC236}">
                <a16:creationId xmlns:a16="http://schemas.microsoft.com/office/drawing/2014/main" id="{BC227B82-D01E-429F-8494-C10BFE6FC557}"/>
              </a:ext>
            </a:extLst>
          </p:cNvPr>
          <p:cNvSpPr/>
          <p:nvPr/>
        </p:nvSpPr>
        <p:spPr>
          <a:xfrm>
            <a:off x="838200" y="6003301"/>
            <a:ext cx="10788072" cy="369332"/>
          </a:xfrm>
          <a:prstGeom prst="rect">
            <a:avLst/>
          </a:prstGeom>
        </p:spPr>
        <p:txBody>
          <a:bodyPr wrap="square">
            <a:spAutoFit/>
          </a:bodyPr>
          <a:lstStyle/>
          <a:p>
            <a:r>
              <a:rPr lang="en-CA" dirty="0">
                <a:hlinkClick r:id="rId2"/>
              </a:rPr>
              <a:t>https://towardsdatascience.com/the-vanishing-gradient-problem-69bf08b15484</a:t>
            </a:r>
            <a:endParaRPr lang="en-CA" dirty="0"/>
          </a:p>
        </p:txBody>
      </p:sp>
    </p:spTree>
    <p:extLst>
      <p:ext uri="{BB962C8B-B14F-4D97-AF65-F5344CB8AC3E}">
        <p14:creationId xmlns:p14="http://schemas.microsoft.com/office/powerpoint/2010/main" val="3138801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446C-BF0C-4828-8E2D-A0182EB4FBBF}"/>
              </a:ext>
            </a:extLst>
          </p:cNvPr>
          <p:cNvSpPr>
            <a:spLocks noGrp="1"/>
          </p:cNvSpPr>
          <p:nvPr>
            <p:ph type="title"/>
          </p:nvPr>
        </p:nvSpPr>
        <p:spPr>
          <a:xfrm>
            <a:off x="838200" y="365125"/>
            <a:ext cx="10938164" cy="1325563"/>
          </a:xfrm>
        </p:spPr>
        <p:txBody>
          <a:bodyPr/>
          <a:lstStyle/>
          <a:p>
            <a:r>
              <a:rPr lang="en-CA" dirty="0"/>
              <a:t>Gradient Clipping to avoid Exploding Gradients</a:t>
            </a:r>
          </a:p>
        </p:txBody>
      </p:sp>
      <p:pic>
        <p:nvPicPr>
          <p:cNvPr id="4098" name="Picture 2">
            <a:extLst>
              <a:ext uri="{FF2B5EF4-FFF2-40B4-BE49-F238E27FC236}">
                <a16:creationId xmlns:a16="http://schemas.microsoft.com/office/drawing/2014/main" id="{2DCD1B24-534D-445C-BB50-D0B5C365A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566" y="1773443"/>
            <a:ext cx="6576868" cy="33111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B0713C-B715-4A61-8D37-58011F6F2565}"/>
              </a:ext>
            </a:extLst>
          </p:cNvPr>
          <p:cNvSpPr/>
          <p:nvPr/>
        </p:nvSpPr>
        <p:spPr>
          <a:xfrm>
            <a:off x="838200" y="5846544"/>
            <a:ext cx="10651836" cy="369332"/>
          </a:xfrm>
          <a:prstGeom prst="rect">
            <a:avLst/>
          </a:prstGeom>
        </p:spPr>
        <p:txBody>
          <a:bodyPr wrap="square">
            <a:spAutoFit/>
          </a:bodyPr>
          <a:lstStyle/>
          <a:p>
            <a:r>
              <a:rPr lang="en-CA" dirty="0">
                <a:hlinkClick r:id="rId3"/>
              </a:rPr>
              <a:t>https://medium.com/learn-love-ai/the-curious-case-of-the-vanishing-exploding-gradient-bf58ec6822eb</a:t>
            </a:r>
            <a:endParaRPr lang="en-CA" dirty="0"/>
          </a:p>
        </p:txBody>
      </p:sp>
    </p:spTree>
    <p:extLst>
      <p:ext uri="{BB962C8B-B14F-4D97-AF65-F5344CB8AC3E}">
        <p14:creationId xmlns:p14="http://schemas.microsoft.com/office/powerpoint/2010/main" val="20631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446C-BF0C-4828-8E2D-A0182EB4FBBF}"/>
              </a:ext>
            </a:extLst>
          </p:cNvPr>
          <p:cNvSpPr>
            <a:spLocks noGrp="1"/>
          </p:cNvSpPr>
          <p:nvPr>
            <p:ph type="title"/>
          </p:nvPr>
        </p:nvSpPr>
        <p:spPr>
          <a:xfrm>
            <a:off x="838200" y="365126"/>
            <a:ext cx="10515600" cy="410730"/>
          </a:xfrm>
        </p:spPr>
        <p:txBody>
          <a:bodyPr>
            <a:normAutofit fontScale="90000"/>
          </a:bodyPr>
          <a:lstStyle/>
          <a:p>
            <a:pPr algn="ctr"/>
            <a:r>
              <a:rPr lang="en-CA" dirty="0"/>
              <a:t>LSTM and Back Propagation</a:t>
            </a:r>
          </a:p>
        </p:txBody>
      </p:sp>
      <p:pic>
        <p:nvPicPr>
          <p:cNvPr id="1026" name="Picture 2">
            <a:extLst>
              <a:ext uri="{FF2B5EF4-FFF2-40B4-BE49-F238E27FC236}">
                <a16:creationId xmlns:a16="http://schemas.microsoft.com/office/drawing/2014/main" id="{006E413B-1BF1-4F57-BF82-410FEA20DD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2651" y="1101978"/>
            <a:ext cx="9084733" cy="25139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522403-BDC5-41E7-95CA-7104D4F1B077}"/>
              </a:ext>
            </a:extLst>
          </p:cNvPr>
          <p:cNvSpPr/>
          <p:nvPr/>
        </p:nvSpPr>
        <p:spPr>
          <a:xfrm>
            <a:off x="838200" y="5982086"/>
            <a:ext cx="10515600" cy="369332"/>
          </a:xfrm>
          <a:prstGeom prst="rect">
            <a:avLst/>
          </a:prstGeom>
        </p:spPr>
        <p:txBody>
          <a:bodyPr wrap="square">
            <a:spAutoFit/>
          </a:bodyPr>
          <a:lstStyle/>
          <a:p>
            <a:r>
              <a:rPr lang="en-CA" dirty="0"/>
              <a:t>https://medium.com/@dovanhuyen2018/back-propagation-in-long-short-term-memory-lstm-a13ad8ae7a57</a:t>
            </a:r>
          </a:p>
        </p:txBody>
      </p:sp>
      <p:pic>
        <p:nvPicPr>
          <p:cNvPr id="1028" name="Picture 4">
            <a:extLst>
              <a:ext uri="{FF2B5EF4-FFF2-40B4-BE49-F238E27FC236}">
                <a16:creationId xmlns:a16="http://schemas.microsoft.com/office/drawing/2014/main" id="{605C58E1-DE43-4C05-B884-169F64EEA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33" y="3692583"/>
            <a:ext cx="5113151" cy="22128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B0D2230-31BF-4B95-827C-CF1CAE9F7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3897" y="3768639"/>
            <a:ext cx="5574369" cy="20607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2188BC9-447B-413E-81EC-88628663AE4D}"/>
              </a:ext>
            </a:extLst>
          </p:cNvPr>
          <p:cNvSpPr/>
          <p:nvPr/>
        </p:nvSpPr>
        <p:spPr>
          <a:xfrm>
            <a:off x="838199" y="6344537"/>
            <a:ext cx="10270067" cy="369332"/>
          </a:xfrm>
          <a:prstGeom prst="rect">
            <a:avLst/>
          </a:prstGeom>
        </p:spPr>
        <p:txBody>
          <a:bodyPr wrap="square">
            <a:spAutoFit/>
          </a:bodyPr>
          <a:lstStyle/>
          <a:p>
            <a:r>
              <a:rPr lang="en-CA" dirty="0"/>
              <a:t>https://medium.com/learn-love-ai/step-by-step-walkthrough-of-rnn-training-part-ii-7141084d274b</a:t>
            </a:r>
          </a:p>
        </p:txBody>
      </p:sp>
    </p:spTree>
    <p:extLst>
      <p:ext uri="{BB962C8B-B14F-4D97-AF65-F5344CB8AC3E}">
        <p14:creationId xmlns:p14="http://schemas.microsoft.com/office/powerpoint/2010/main" val="2272252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446C-BF0C-4828-8E2D-A0182EB4FBBF}"/>
              </a:ext>
            </a:extLst>
          </p:cNvPr>
          <p:cNvSpPr>
            <a:spLocks noGrp="1"/>
          </p:cNvSpPr>
          <p:nvPr>
            <p:ph type="title"/>
          </p:nvPr>
        </p:nvSpPr>
        <p:spPr>
          <a:xfrm>
            <a:off x="838200" y="365126"/>
            <a:ext cx="10515600" cy="925242"/>
          </a:xfrm>
        </p:spPr>
        <p:txBody>
          <a:bodyPr/>
          <a:lstStyle/>
          <a:p>
            <a:pPr algn="ctr"/>
            <a:r>
              <a:rPr lang="en-CA" dirty="0"/>
              <a:t>LSTM and Back Propagation</a:t>
            </a:r>
          </a:p>
        </p:txBody>
      </p:sp>
      <p:pic>
        <p:nvPicPr>
          <p:cNvPr id="5122" name="Picture 2">
            <a:extLst>
              <a:ext uri="{FF2B5EF4-FFF2-40B4-BE49-F238E27FC236}">
                <a16:creationId xmlns:a16="http://schemas.microsoft.com/office/drawing/2014/main" id="{5AB97C7E-C64E-4634-B312-6E4A5433D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809" y="2003622"/>
            <a:ext cx="4084781" cy="31296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EF206AE-4254-4A49-A59A-84A51FBF38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21590" y="2247047"/>
            <a:ext cx="5384427" cy="24398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A155E5D-B082-4BE4-8D03-838491FE1D1E}"/>
              </a:ext>
            </a:extLst>
          </p:cNvPr>
          <p:cNvSpPr/>
          <p:nvPr/>
        </p:nvSpPr>
        <p:spPr>
          <a:xfrm>
            <a:off x="838200" y="5846544"/>
            <a:ext cx="10515600" cy="369332"/>
          </a:xfrm>
          <a:prstGeom prst="rect">
            <a:avLst/>
          </a:prstGeom>
        </p:spPr>
        <p:txBody>
          <a:bodyPr wrap="square">
            <a:spAutoFit/>
          </a:bodyPr>
          <a:lstStyle/>
          <a:p>
            <a:r>
              <a:rPr lang="en-CA" dirty="0"/>
              <a:t>https://medium.com/@dovanhuyen2018/back-propagation-in-long-short-term-memory-lstm-a13ad8ae7a57</a:t>
            </a:r>
          </a:p>
        </p:txBody>
      </p:sp>
    </p:spTree>
    <p:extLst>
      <p:ext uri="{BB962C8B-B14F-4D97-AF65-F5344CB8AC3E}">
        <p14:creationId xmlns:p14="http://schemas.microsoft.com/office/powerpoint/2010/main" val="236524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446C-BF0C-4828-8E2D-A0182EB4FBBF}"/>
              </a:ext>
            </a:extLst>
          </p:cNvPr>
          <p:cNvSpPr>
            <a:spLocks noGrp="1"/>
          </p:cNvSpPr>
          <p:nvPr>
            <p:ph type="title"/>
          </p:nvPr>
        </p:nvSpPr>
        <p:spPr/>
        <p:txBody>
          <a:bodyPr/>
          <a:lstStyle/>
          <a:p>
            <a:pPr algn="ctr"/>
            <a:r>
              <a:rPr lang="en-CA" dirty="0"/>
              <a:t>Generalization</a:t>
            </a:r>
          </a:p>
        </p:txBody>
      </p:sp>
      <p:pic>
        <p:nvPicPr>
          <p:cNvPr id="8194" name="Picture 2">
            <a:extLst>
              <a:ext uri="{FF2B5EF4-FFF2-40B4-BE49-F238E27FC236}">
                <a16:creationId xmlns:a16="http://schemas.microsoft.com/office/drawing/2014/main" id="{6D5FF257-041E-440E-8832-0450AB2C9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43050"/>
            <a:ext cx="4402667" cy="24765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9235BD8-EB19-40DD-B014-9828FAA4A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43049"/>
            <a:ext cx="4402668" cy="24765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FA1E07-39FE-4238-865B-47C1D1A739E2}"/>
              </a:ext>
            </a:extLst>
          </p:cNvPr>
          <p:cNvSpPr/>
          <p:nvPr/>
        </p:nvSpPr>
        <p:spPr>
          <a:xfrm>
            <a:off x="838200" y="4945618"/>
            <a:ext cx="10515600" cy="369332"/>
          </a:xfrm>
          <a:prstGeom prst="rect">
            <a:avLst/>
          </a:prstGeom>
        </p:spPr>
        <p:txBody>
          <a:bodyPr wrap="square">
            <a:spAutoFit/>
          </a:bodyPr>
          <a:lstStyle/>
          <a:p>
            <a:r>
              <a:rPr lang="en-CA" dirty="0"/>
              <a:t>https://towardsdatascience.com/overfitting-and-underfitting-visually-explained-like-youre-five-8a389b511751</a:t>
            </a:r>
          </a:p>
        </p:txBody>
      </p:sp>
      <p:sp>
        <p:nvSpPr>
          <p:cNvPr id="8" name="Rectangle 7">
            <a:extLst>
              <a:ext uri="{FF2B5EF4-FFF2-40B4-BE49-F238E27FC236}">
                <a16:creationId xmlns:a16="http://schemas.microsoft.com/office/drawing/2014/main" id="{096DC02D-1425-49D9-9437-C53420857E1A}"/>
              </a:ext>
            </a:extLst>
          </p:cNvPr>
          <p:cNvSpPr/>
          <p:nvPr/>
        </p:nvSpPr>
        <p:spPr>
          <a:xfrm>
            <a:off x="209550" y="5662420"/>
            <a:ext cx="11772900" cy="369332"/>
          </a:xfrm>
          <a:prstGeom prst="rect">
            <a:avLst/>
          </a:prstGeom>
        </p:spPr>
        <p:txBody>
          <a:bodyPr wrap="square">
            <a:spAutoFit/>
          </a:bodyPr>
          <a:lstStyle/>
          <a:p>
            <a:r>
              <a:rPr lang="en-CA" dirty="0"/>
              <a:t>https://colab.research.google.com/github/tensorflow/docs/blob/master/site/en/tutorials/keras/overfit_and_underfit.ipynb</a:t>
            </a:r>
          </a:p>
        </p:txBody>
      </p:sp>
    </p:spTree>
    <p:extLst>
      <p:ext uri="{BB962C8B-B14F-4D97-AF65-F5344CB8AC3E}">
        <p14:creationId xmlns:p14="http://schemas.microsoft.com/office/powerpoint/2010/main" val="961355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E7ED-1BD8-4B55-8BC3-619A9EEF5900}"/>
              </a:ext>
            </a:extLst>
          </p:cNvPr>
          <p:cNvSpPr>
            <a:spLocks noGrp="1"/>
          </p:cNvSpPr>
          <p:nvPr>
            <p:ph type="ctrTitle"/>
          </p:nvPr>
        </p:nvSpPr>
        <p:spPr>
          <a:xfrm>
            <a:off x="1727200" y="309563"/>
            <a:ext cx="8737600" cy="724910"/>
          </a:xfrm>
        </p:spPr>
        <p:txBody>
          <a:bodyPr>
            <a:normAutofit fontScale="90000"/>
          </a:bodyPr>
          <a:lstStyle/>
          <a:p>
            <a:r>
              <a:rPr lang="en-CA" dirty="0"/>
              <a:t>Courses and Certification</a:t>
            </a:r>
          </a:p>
        </p:txBody>
      </p:sp>
      <p:sp>
        <p:nvSpPr>
          <p:cNvPr id="3" name="Subtitle 2">
            <a:extLst>
              <a:ext uri="{FF2B5EF4-FFF2-40B4-BE49-F238E27FC236}">
                <a16:creationId xmlns:a16="http://schemas.microsoft.com/office/drawing/2014/main" id="{F6A62BB8-7DD7-4F0B-8106-23522C07C50D}"/>
              </a:ext>
            </a:extLst>
          </p:cNvPr>
          <p:cNvSpPr>
            <a:spLocks noGrp="1"/>
          </p:cNvSpPr>
          <p:nvPr>
            <p:ph type="subTitle" idx="1"/>
          </p:nvPr>
        </p:nvSpPr>
        <p:spPr>
          <a:xfrm>
            <a:off x="1071418" y="1952913"/>
            <a:ext cx="10280073" cy="3316000"/>
          </a:xfrm>
        </p:spPr>
        <p:txBody>
          <a:bodyPr>
            <a:normAutofit/>
          </a:bodyPr>
          <a:lstStyle/>
          <a:p>
            <a:endParaRPr lang="en-CA" dirty="0">
              <a:hlinkClick r:id="rId2"/>
            </a:endParaRPr>
          </a:p>
          <a:p>
            <a:r>
              <a:rPr lang="en-CA" dirty="0">
                <a:hlinkClick r:id="rId2"/>
              </a:rPr>
              <a:t>https://www.youtube.com/watch?v=G5b4jRBKNxw&amp;list=PLZbbT5o_s2xq7LwI2y8_QtvuXZedL6tQU&amp;index=25</a:t>
            </a:r>
            <a:endParaRPr lang="en-CA" dirty="0"/>
          </a:p>
          <a:p>
            <a:endParaRPr lang="en-CA" dirty="0"/>
          </a:p>
          <a:p>
            <a:r>
              <a:rPr lang="en-CA" dirty="0"/>
              <a:t>In Depth Understanding:</a:t>
            </a:r>
          </a:p>
          <a:p>
            <a:r>
              <a:rPr lang="en-CA" dirty="0">
                <a:hlinkClick r:id="rId3"/>
              </a:rPr>
              <a:t>https://www.coursera.org/specializations/deep-learning</a:t>
            </a:r>
            <a:endParaRPr lang="en-CA" dirty="0"/>
          </a:p>
          <a:p>
            <a:endParaRPr lang="en-CA" dirty="0"/>
          </a:p>
          <a:p>
            <a:endParaRPr lang="en-CA" dirty="0"/>
          </a:p>
          <a:p>
            <a:endParaRPr lang="en-CA" dirty="0"/>
          </a:p>
        </p:txBody>
      </p:sp>
      <p:sp>
        <p:nvSpPr>
          <p:cNvPr id="4" name="Text Placeholder 2">
            <a:extLst>
              <a:ext uri="{FF2B5EF4-FFF2-40B4-BE49-F238E27FC236}">
                <a16:creationId xmlns:a16="http://schemas.microsoft.com/office/drawing/2014/main" id="{8A94E1D2-8A41-4913-989F-3912D5C8BEE1}"/>
              </a:ext>
            </a:extLst>
          </p:cNvPr>
          <p:cNvSpPr txBox="1">
            <a:spLocks/>
          </p:cNvSpPr>
          <p:nvPr/>
        </p:nvSpPr>
        <p:spPr>
          <a:xfrm>
            <a:off x="9083387" y="6187354"/>
            <a:ext cx="2951595" cy="536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a:t>To be continued …..</a:t>
            </a:r>
            <a:endParaRPr lang="en-CA" dirty="0"/>
          </a:p>
        </p:txBody>
      </p:sp>
      <p:sp>
        <p:nvSpPr>
          <p:cNvPr id="5" name="Text Placeholder 2">
            <a:extLst>
              <a:ext uri="{FF2B5EF4-FFF2-40B4-BE49-F238E27FC236}">
                <a16:creationId xmlns:a16="http://schemas.microsoft.com/office/drawing/2014/main" id="{D9F5FB92-723F-4A04-B85A-6DA1AE43B445}"/>
              </a:ext>
            </a:extLst>
          </p:cNvPr>
          <p:cNvSpPr txBox="1">
            <a:spLocks/>
          </p:cNvSpPr>
          <p:nvPr/>
        </p:nvSpPr>
        <p:spPr>
          <a:xfrm>
            <a:off x="849746" y="1466562"/>
            <a:ext cx="2148031" cy="4429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dirty="0"/>
              <a:t>Follow Up</a:t>
            </a:r>
          </a:p>
        </p:txBody>
      </p:sp>
    </p:spTree>
    <p:extLst>
      <p:ext uri="{BB962C8B-B14F-4D97-AF65-F5344CB8AC3E}">
        <p14:creationId xmlns:p14="http://schemas.microsoft.com/office/powerpoint/2010/main" val="480028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83E69-D5F9-4B9F-9F47-10A864D60EDD}"/>
              </a:ext>
            </a:extLst>
          </p:cNvPr>
          <p:cNvSpPr>
            <a:spLocks noGrp="1"/>
          </p:cNvSpPr>
          <p:nvPr>
            <p:ph type="title"/>
          </p:nvPr>
        </p:nvSpPr>
        <p:spPr>
          <a:xfrm>
            <a:off x="831850" y="139557"/>
            <a:ext cx="8903277" cy="1051934"/>
          </a:xfrm>
        </p:spPr>
        <p:txBody>
          <a:bodyPr>
            <a:normAutofit/>
          </a:bodyPr>
          <a:lstStyle/>
          <a:p>
            <a:r>
              <a:rPr lang="en-CA" sz="4000" dirty="0"/>
              <a:t>Installation </a:t>
            </a:r>
            <a:r>
              <a:rPr lang="en-CA" sz="4000" dirty="0" err="1"/>
              <a:t>PyTorch</a:t>
            </a:r>
            <a:endParaRPr lang="en-CA" sz="4000" dirty="0"/>
          </a:p>
        </p:txBody>
      </p:sp>
      <p:sp>
        <p:nvSpPr>
          <p:cNvPr id="3" name="Text Placeholder 2">
            <a:extLst>
              <a:ext uri="{FF2B5EF4-FFF2-40B4-BE49-F238E27FC236}">
                <a16:creationId xmlns:a16="http://schemas.microsoft.com/office/drawing/2014/main" id="{5C285DDC-5966-4970-B374-E484A44CD6D1}"/>
              </a:ext>
            </a:extLst>
          </p:cNvPr>
          <p:cNvSpPr>
            <a:spLocks noGrp="1"/>
          </p:cNvSpPr>
          <p:nvPr>
            <p:ph type="body" idx="1"/>
          </p:nvPr>
        </p:nvSpPr>
        <p:spPr>
          <a:xfrm>
            <a:off x="831850" y="1951120"/>
            <a:ext cx="10515600" cy="2010120"/>
          </a:xfrm>
        </p:spPr>
        <p:txBody>
          <a:bodyPr>
            <a:normAutofit/>
          </a:bodyPr>
          <a:lstStyle/>
          <a:p>
            <a:r>
              <a:rPr lang="en-CA" sz="1800" dirty="0">
                <a:hlinkClick r:id="rId2"/>
              </a:rPr>
              <a:t>https://www.youtube.com/watch?v=BzcBsTou0C0&amp;list=PLQVvvaa0QuDdeMyHEYc0gxFpYwHY2Qfdh&amp;index=1</a:t>
            </a:r>
            <a:endParaRPr lang="en-CA" sz="1800" dirty="0"/>
          </a:p>
          <a:p>
            <a:endParaRPr lang="en-CA" sz="1800" dirty="0"/>
          </a:p>
          <a:p>
            <a:r>
              <a:rPr lang="en-CA" sz="1800" dirty="0">
                <a:hlinkClick r:id="rId3"/>
              </a:rPr>
              <a:t>https://www.youtube.com/watch?v=exaWOE8jvy8&amp;list=PLqnslRFeH2UrcDBWF5mfPGpqQDSta6VK4&amp;index=2</a:t>
            </a:r>
            <a:endParaRPr lang="en-CA" sz="1800" dirty="0"/>
          </a:p>
          <a:p>
            <a:endParaRPr lang="en-CA" dirty="0"/>
          </a:p>
          <a:p>
            <a:endParaRPr lang="en-CA" dirty="0"/>
          </a:p>
        </p:txBody>
      </p:sp>
      <p:sp>
        <p:nvSpPr>
          <p:cNvPr id="4" name="Rectangle 3">
            <a:extLst>
              <a:ext uri="{FF2B5EF4-FFF2-40B4-BE49-F238E27FC236}">
                <a16:creationId xmlns:a16="http://schemas.microsoft.com/office/drawing/2014/main" id="{57ED56FE-8C76-4FCC-999F-1E1DAEFA2D09}"/>
              </a:ext>
            </a:extLst>
          </p:cNvPr>
          <p:cNvSpPr/>
          <p:nvPr/>
        </p:nvSpPr>
        <p:spPr>
          <a:xfrm>
            <a:off x="831850" y="1304697"/>
            <a:ext cx="2089931" cy="369332"/>
          </a:xfrm>
          <a:prstGeom prst="rect">
            <a:avLst/>
          </a:prstGeom>
        </p:spPr>
        <p:txBody>
          <a:bodyPr wrap="none">
            <a:spAutoFit/>
          </a:bodyPr>
          <a:lstStyle/>
          <a:p>
            <a:r>
              <a:rPr lang="en-CA" dirty="0">
                <a:hlinkClick r:id="rId4"/>
              </a:rPr>
              <a:t>https://pytorch.org/</a:t>
            </a:r>
            <a:endParaRPr lang="en-CA" dirty="0"/>
          </a:p>
        </p:txBody>
      </p:sp>
    </p:spTree>
    <p:extLst>
      <p:ext uri="{BB962C8B-B14F-4D97-AF65-F5344CB8AC3E}">
        <p14:creationId xmlns:p14="http://schemas.microsoft.com/office/powerpoint/2010/main" val="3082709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8E4C-DB20-463A-9305-46B795FA5B93}"/>
              </a:ext>
            </a:extLst>
          </p:cNvPr>
          <p:cNvSpPr>
            <a:spLocks noGrp="1"/>
          </p:cNvSpPr>
          <p:nvPr>
            <p:ph type="ctrTitle"/>
          </p:nvPr>
        </p:nvSpPr>
        <p:spPr/>
        <p:txBody>
          <a:bodyPr/>
          <a:lstStyle/>
          <a:p>
            <a:r>
              <a:rPr lang="en-CA" dirty="0"/>
              <a:t>PART 2</a:t>
            </a:r>
          </a:p>
        </p:txBody>
      </p:sp>
      <p:sp>
        <p:nvSpPr>
          <p:cNvPr id="3" name="Subtitle 2">
            <a:extLst>
              <a:ext uri="{FF2B5EF4-FFF2-40B4-BE49-F238E27FC236}">
                <a16:creationId xmlns:a16="http://schemas.microsoft.com/office/drawing/2014/main" id="{EF328355-5728-4852-B388-F9EAF60E3119}"/>
              </a:ext>
            </a:extLst>
          </p:cNvPr>
          <p:cNvSpPr>
            <a:spLocks noGrp="1"/>
          </p:cNvSpPr>
          <p:nvPr>
            <p:ph type="subTitle" idx="1"/>
          </p:nvPr>
        </p:nvSpPr>
        <p:spPr/>
        <p:txBody>
          <a:bodyPr>
            <a:normAutofit/>
          </a:bodyPr>
          <a:lstStyle/>
          <a:p>
            <a:r>
              <a:rPr lang="en-CA" sz="3200" dirty="0"/>
              <a:t>Natural Language Processing</a:t>
            </a:r>
          </a:p>
        </p:txBody>
      </p:sp>
    </p:spTree>
    <p:extLst>
      <p:ext uri="{BB962C8B-B14F-4D97-AF65-F5344CB8AC3E}">
        <p14:creationId xmlns:p14="http://schemas.microsoft.com/office/powerpoint/2010/main" val="1302770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3FCC-0719-4E94-B751-562409EC7C8F}"/>
              </a:ext>
            </a:extLst>
          </p:cNvPr>
          <p:cNvSpPr>
            <a:spLocks noGrp="1"/>
          </p:cNvSpPr>
          <p:nvPr>
            <p:ph type="title"/>
          </p:nvPr>
        </p:nvSpPr>
        <p:spPr/>
        <p:txBody>
          <a:bodyPr/>
          <a:lstStyle/>
          <a:p>
            <a:r>
              <a:rPr lang="en-CA" dirty="0"/>
              <a:t>Applications in NLP</a:t>
            </a:r>
          </a:p>
        </p:txBody>
      </p:sp>
      <p:sp>
        <p:nvSpPr>
          <p:cNvPr id="3" name="Content Placeholder 2">
            <a:extLst>
              <a:ext uri="{FF2B5EF4-FFF2-40B4-BE49-F238E27FC236}">
                <a16:creationId xmlns:a16="http://schemas.microsoft.com/office/drawing/2014/main" id="{982246EF-2788-4B81-B487-49E254B102CD}"/>
              </a:ext>
            </a:extLst>
          </p:cNvPr>
          <p:cNvSpPr>
            <a:spLocks noGrp="1"/>
          </p:cNvSpPr>
          <p:nvPr>
            <p:ph idx="1"/>
          </p:nvPr>
        </p:nvSpPr>
        <p:spPr/>
        <p:txBody>
          <a:bodyPr/>
          <a:lstStyle/>
          <a:p>
            <a:r>
              <a:rPr lang="en-CA" dirty="0"/>
              <a:t>Language Modeling</a:t>
            </a:r>
          </a:p>
          <a:p>
            <a:r>
              <a:rPr lang="en-CA" dirty="0"/>
              <a:t>Language Translation</a:t>
            </a:r>
          </a:p>
          <a:p>
            <a:r>
              <a:rPr lang="en-CA" dirty="0"/>
              <a:t>Question Answering</a:t>
            </a:r>
          </a:p>
          <a:p>
            <a:r>
              <a:rPr lang="en-CA" dirty="0"/>
              <a:t>Sentiment Classification</a:t>
            </a:r>
          </a:p>
          <a:p>
            <a:r>
              <a:rPr lang="en-CA" dirty="0"/>
              <a:t>Named Entity Recognition</a:t>
            </a:r>
          </a:p>
          <a:p>
            <a:r>
              <a:rPr lang="en-CA" dirty="0"/>
              <a:t>Topic Labelling</a:t>
            </a:r>
          </a:p>
          <a:p>
            <a:r>
              <a:rPr lang="en-CA" dirty="0"/>
              <a:t>Language Correction / Conditioning</a:t>
            </a:r>
          </a:p>
          <a:p>
            <a:r>
              <a:rPr lang="en-CA" dirty="0"/>
              <a:t>Natural Language Generation</a:t>
            </a:r>
          </a:p>
          <a:p>
            <a:endParaRPr lang="en-CA" dirty="0"/>
          </a:p>
        </p:txBody>
      </p:sp>
    </p:spTree>
    <p:extLst>
      <p:ext uri="{BB962C8B-B14F-4D97-AF65-F5344CB8AC3E}">
        <p14:creationId xmlns:p14="http://schemas.microsoft.com/office/powerpoint/2010/main" val="1019444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72AE-088C-467B-BE02-388CA2C90E03}"/>
              </a:ext>
            </a:extLst>
          </p:cNvPr>
          <p:cNvSpPr>
            <a:spLocks noGrp="1"/>
          </p:cNvSpPr>
          <p:nvPr>
            <p:ph type="title"/>
          </p:nvPr>
        </p:nvSpPr>
        <p:spPr/>
        <p:txBody>
          <a:bodyPr/>
          <a:lstStyle/>
          <a:p>
            <a:r>
              <a:rPr lang="en-CA" dirty="0"/>
              <a:t>Sequence To Sequence Learning</a:t>
            </a:r>
          </a:p>
        </p:txBody>
      </p:sp>
      <p:sp>
        <p:nvSpPr>
          <p:cNvPr id="4" name="Rectangle 3">
            <a:extLst>
              <a:ext uri="{FF2B5EF4-FFF2-40B4-BE49-F238E27FC236}">
                <a16:creationId xmlns:a16="http://schemas.microsoft.com/office/drawing/2014/main" id="{E071F20F-252B-4381-B96B-EFEFFED8CC49}"/>
              </a:ext>
            </a:extLst>
          </p:cNvPr>
          <p:cNvSpPr/>
          <p:nvPr/>
        </p:nvSpPr>
        <p:spPr>
          <a:xfrm>
            <a:off x="838200" y="5959433"/>
            <a:ext cx="10620022" cy="369332"/>
          </a:xfrm>
          <a:prstGeom prst="rect">
            <a:avLst/>
          </a:prstGeom>
        </p:spPr>
        <p:txBody>
          <a:bodyPr wrap="square">
            <a:spAutoFit/>
          </a:bodyPr>
          <a:lstStyle/>
          <a:p>
            <a:r>
              <a:rPr lang="en-CA" dirty="0"/>
              <a:t>http://jalammar.github.io/visualizing-neural-machine-translation-mechanics-of-seq2seq-models-with-attention/</a:t>
            </a:r>
          </a:p>
        </p:txBody>
      </p:sp>
      <p:pic>
        <p:nvPicPr>
          <p:cNvPr id="5" name="Picture 2">
            <a:extLst>
              <a:ext uri="{FF2B5EF4-FFF2-40B4-BE49-F238E27FC236}">
                <a16:creationId xmlns:a16="http://schemas.microsoft.com/office/drawing/2014/main" id="{75767306-A6D2-497A-B9CC-71C43F73FC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9178" y="1846684"/>
            <a:ext cx="10515600" cy="316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029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6C8CB-E0FB-4EE1-B02C-DC81FFA93568}"/>
              </a:ext>
            </a:extLst>
          </p:cNvPr>
          <p:cNvSpPr>
            <a:spLocks noGrp="1"/>
          </p:cNvSpPr>
          <p:nvPr>
            <p:ph type="title"/>
          </p:nvPr>
        </p:nvSpPr>
        <p:spPr>
          <a:xfrm>
            <a:off x="838200" y="-242294"/>
            <a:ext cx="10515600" cy="1325563"/>
          </a:xfrm>
        </p:spPr>
        <p:txBody>
          <a:bodyPr/>
          <a:lstStyle/>
          <a:p>
            <a:pPr algn="ctr"/>
            <a:r>
              <a:rPr lang="en-CA" dirty="0"/>
              <a:t>Fundamental Concept : Beam Search</a:t>
            </a:r>
          </a:p>
        </p:txBody>
      </p:sp>
      <p:sp>
        <p:nvSpPr>
          <p:cNvPr id="4" name="Rectangle 3">
            <a:extLst>
              <a:ext uri="{FF2B5EF4-FFF2-40B4-BE49-F238E27FC236}">
                <a16:creationId xmlns:a16="http://schemas.microsoft.com/office/drawing/2014/main" id="{AC104E98-F853-4AF3-A600-DF7A71F89ADB}"/>
              </a:ext>
            </a:extLst>
          </p:cNvPr>
          <p:cNvSpPr/>
          <p:nvPr/>
        </p:nvSpPr>
        <p:spPr>
          <a:xfrm>
            <a:off x="602511" y="5916415"/>
            <a:ext cx="10591800" cy="923330"/>
          </a:xfrm>
          <a:prstGeom prst="rect">
            <a:avLst/>
          </a:prstGeom>
        </p:spPr>
        <p:txBody>
          <a:bodyPr wrap="square">
            <a:spAutoFit/>
          </a:bodyPr>
          <a:lstStyle/>
          <a:p>
            <a:r>
              <a:rPr lang="en-CA" dirty="0">
                <a:hlinkClick r:id="rId2"/>
              </a:rPr>
              <a:t>https://machinelearningmastery.com/beam-search-decoder-natural-language-processing/</a:t>
            </a:r>
            <a:endParaRPr lang="en-CA" dirty="0"/>
          </a:p>
          <a:p>
            <a:r>
              <a:rPr lang="en-CA" dirty="0">
                <a:hlinkClick r:id="rId3"/>
              </a:rPr>
              <a:t>https://medium.com/the-artificial-impostor/implementing-beam-search-part-1-4f53482 https://medium.com/the-artificial-impostor/implementing-beam-search-part-2-5783edd110fadaabe</a:t>
            </a:r>
            <a:endParaRPr lang="en-CA" dirty="0"/>
          </a:p>
        </p:txBody>
      </p:sp>
      <p:pic>
        <p:nvPicPr>
          <p:cNvPr id="2050" name="Picture 2">
            <a:extLst>
              <a:ext uri="{FF2B5EF4-FFF2-40B4-BE49-F238E27FC236}">
                <a16:creationId xmlns:a16="http://schemas.microsoft.com/office/drawing/2014/main" id="{A11396F0-9E89-4118-9F97-26D4943D1C2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236119" y="755784"/>
            <a:ext cx="4771690" cy="5160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DCC4-EC5B-4174-9CDA-CF7908015E94}"/>
              </a:ext>
            </a:extLst>
          </p:cNvPr>
          <p:cNvSpPr>
            <a:spLocks noGrp="1"/>
          </p:cNvSpPr>
          <p:nvPr>
            <p:ph type="title"/>
          </p:nvPr>
        </p:nvSpPr>
        <p:spPr>
          <a:xfrm>
            <a:off x="838200" y="56717"/>
            <a:ext cx="10515600" cy="1325563"/>
          </a:xfrm>
        </p:spPr>
        <p:txBody>
          <a:bodyPr/>
          <a:lstStyle/>
          <a:p>
            <a:pPr algn="ctr"/>
            <a:r>
              <a:rPr lang="en-CA" dirty="0"/>
              <a:t>Word Embeddings</a:t>
            </a:r>
          </a:p>
        </p:txBody>
      </p:sp>
      <p:sp>
        <p:nvSpPr>
          <p:cNvPr id="4" name="Rectangle 3">
            <a:extLst>
              <a:ext uri="{FF2B5EF4-FFF2-40B4-BE49-F238E27FC236}">
                <a16:creationId xmlns:a16="http://schemas.microsoft.com/office/drawing/2014/main" id="{C51168FB-E6E6-40A4-8C86-E84FAE7B20C6}"/>
              </a:ext>
            </a:extLst>
          </p:cNvPr>
          <p:cNvSpPr/>
          <p:nvPr/>
        </p:nvSpPr>
        <p:spPr>
          <a:xfrm>
            <a:off x="5450961" y="6308209"/>
            <a:ext cx="5982150" cy="646331"/>
          </a:xfrm>
          <a:prstGeom prst="rect">
            <a:avLst/>
          </a:prstGeom>
        </p:spPr>
        <p:txBody>
          <a:bodyPr wrap="none">
            <a:spAutoFit/>
          </a:bodyPr>
          <a:lstStyle/>
          <a:p>
            <a:r>
              <a:rPr lang="en-CA" dirty="0">
                <a:hlinkClick r:id="rId2"/>
              </a:rPr>
              <a:t>https://www.tensorflow.org/tutorials/text/word_embeddings</a:t>
            </a:r>
            <a:endParaRPr lang="en-CA" dirty="0"/>
          </a:p>
          <a:p>
            <a:endParaRPr lang="en-CA" dirty="0"/>
          </a:p>
        </p:txBody>
      </p:sp>
      <p:pic>
        <p:nvPicPr>
          <p:cNvPr id="3074" name="Picture 2" descr="Screenshot of the embedding projector">
            <a:extLst>
              <a:ext uri="{FF2B5EF4-FFF2-40B4-BE49-F238E27FC236}">
                <a16:creationId xmlns:a16="http://schemas.microsoft.com/office/drawing/2014/main" id="{35CE87E9-1EE4-4BB3-A679-4AC9C0896F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40512" y="1382280"/>
            <a:ext cx="53109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274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0599-184A-46B1-8BBD-10F3C40DDE08}"/>
              </a:ext>
            </a:extLst>
          </p:cNvPr>
          <p:cNvSpPr>
            <a:spLocks noGrp="1"/>
          </p:cNvSpPr>
          <p:nvPr>
            <p:ph type="title"/>
          </p:nvPr>
        </p:nvSpPr>
        <p:spPr>
          <a:xfrm>
            <a:off x="838200" y="74760"/>
            <a:ext cx="10515600" cy="1325563"/>
          </a:xfrm>
        </p:spPr>
        <p:txBody>
          <a:bodyPr/>
          <a:lstStyle/>
          <a:p>
            <a:pPr algn="ctr"/>
            <a:r>
              <a:rPr lang="en-CA" dirty="0"/>
              <a:t>Transfer Learning</a:t>
            </a:r>
          </a:p>
        </p:txBody>
      </p:sp>
      <p:sp>
        <p:nvSpPr>
          <p:cNvPr id="4" name="Rectangle 3">
            <a:extLst>
              <a:ext uri="{FF2B5EF4-FFF2-40B4-BE49-F238E27FC236}">
                <a16:creationId xmlns:a16="http://schemas.microsoft.com/office/drawing/2014/main" id="{2601608B-40AA-4A8D-A720-E70DE1EB3018}"/>
              </a:ext>
            </a:extLst>
          </p:cNvPr>
          <p:cNvSpPr/>
          <p:nvPr/>
        </p:nvSpPr>
        <p:spPr>
          <a:xfrm>
            <a:off x="517451" y="5934670"/>
            <a:ext cx="10836349" cy="923330"/>
          </a:xfrm>
          <a:prstGeom prst="rect">
            <a:avLst/>
          </a:prstGeom>
        </p:spPr>
        <p:txBody>
          <a:bodyPr wrap="square">
            <a:spAutoFit/>
          </a:bodyPr>
          <a:lstStyle/>
          <a:p>
            <a:r>
              <a:rPr lang="en-CA" dirty="0">
                <a:hlinkClick r:id="rId2"/>
              </a:rPr>
              <a:t>https://towardsdatascience.com/a-comprehensive-hands-on-guide-to-transfer-learning-with-real-world-applications-in-deep-learning-212bf3b2f27a</a:t>
            </a:r>
            <a:endParaRPr lang="en-CA" dirty="0"/>
          </a:p>
          <a:p>
            <a:endParaRPr lang="en-CA" dirty="0"/>
          </a:p>
        </p:txBody>
      </p:sp>
      <p:pic>
        <p:nvPicPr>
          <p:cNvPr id="2050" name="Picture 2">
            <a:extLst>
              <a:ext uri="{FF2B5EF4-FFF2-40B4-BE49-F238E27FC236}">
                <a16:creationId xmlns:a16="http://schemas.microsoft.com/office/drawing/2014/main" id="{FC11D539-EEB3-45DB-8530-A49F8C39908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56728" y="1400175"/>
            <a:ext cx="807854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017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CE9F-6273-40AF-9346-320364BEC175}"/>
              </a:ext>
            </a:extLst>
          </p:cNvPr>
          <p:cNvSpPr>
            <a:spLocks noGrp="1"/>
          </p:cNvSpPr>
          <p:nvPr>
            <p:ph type="title"/>
          </p:nvPr>
        </p:nvSpPr>
        <p:spPr/>
        <p:txBody>
          <a:bodyPr/>
          <a:lstStyle/>
          <a:p>
            <a:pPr algn="ctr"/>
            <a:r>
              <a:rPr lang="en-CA" dirty="0"/>
              <a:t>Attention Mechanism</a:t>
            </a:r>
          </a:p>
        </p:txBody>
      </p:sp>
      <p:sp>
        <p:nvSpPr>
          <p:cNvPr id="4" name="Rectangle 3">
            <a:extLst>
              <a:ext uri="{FF2B5EF4-FFF2-40B4-BE49-F238E27FC236}">
                <a16:creationId xmlns:a16="http://schemas.microsoft.com/office/drawing/2014/main" id="{C8CD2B7C-18EB-4E20-AD6A-D2242F3639CD}"/>
              </a:ext>
            </a:extLst>
          </p:cNvPr>
          <p:cNvSpPr/>
          <p:nvPr/>
        </p:nvSpPr>
        <p:spPr>
          <a:xfrm>
            <a:off x="838199" y="5103674"/>
            <a:ext cx="10515599" cy="923330"/>
          </a:xfrm>
          <a:prstGeom prst="rect">
            <a:avLst/>
          </a:prstGeom>
        </p:spPr>
        <p:txBody>
          <a:bodyPr wrap="square">
            <a:spAutoFit/>
          </a:bodyPr>
          <a:lstStyle/>
          <a:p>
            <a:r>
              <a:rPr lang="en-CA" dirty="0">
                <a:hlinkClick r:id="rId2"/>
              </a:rPr>
              <a:t>https://medium.com/@b.terryjack/deep-learning-the-transformer-9ae5e9c5a190#:~:text=RNNs&amp;text=The%20Encoders%20job%20is%20to,encoder%20RNN's%20final%20hidden%20state.&amp;text=This%20context%20vector%20is%20the,the%20input%20text%2C%20etc</a:t>
            </a:r>
            <a:r>
              <a:rPr lang="en-CA" dirty="0"/>
              <a:t>).</a:t>
            </a:r>
          </a:p>
        </p:txBody>
      </p:sp>
      <p:pic>
        <p:nvPicPr>
          <p:cNvPr id="4098" name="Picture 2">
            <a:extLst>
              <a:ext uri="{FF2B5EF4-FFF2-40B4-BE49-F238E27FC236}">
                <a16:creationId xmlns:a16="http://schemas.microsoft.com/office/drawing/2014/main" id="{D6933F29-6D39-472C-A100-3187D91FF7F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85987" y="2174081"/>
            <a:ext cx="782002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757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F013-2F66-454E-A39B-605DF899E553}"/>
              </a:ext>
            </a:extLst>
          </p:cNvPr>
          <p:cNvSpPr>
            <a:spLocks noGrp="1"/>
          </p:cNvSpPr>
          <p:nvPr>
            <p:ph type="title"/>
          </p:nvPr>
        </p:nvSpPr>
        <p:spPr>
          <a:xfrm>
            <a:off x="838200" y="18255"/>
            <a:ext cx="10515600" cy="1325563"/>
          </a:xfrm>
        </p:spPr>
        <p:txBody>
          <a:bodyPr/>
          <a:lstStyle/>
          <a:p>
            <a:pPr algn="ctr"/>
            <a:r>
              <a:rPr lang="en-CA" dirty="0"/>
              <a:t>Neural Translation Models</a:t>
            </a:r>
          </a:p>
        </p:txBody>
      </p:sp>
      <p:pic>
        <p:nvPicPr>
          <p:cNvPr id="6146" name="Picture 2" descr="attention mechanism">
            <a:extLst>
              <a:ext uri="{FF2B5EF4-FFF2-40B4-BE49-F238E27FC236}">
                <a16:creationId xmlns:a16="http://schemas.microsoft.com/office/drawing/2014/main" id="{82E1BB68-FBE3-4A18-88A2-87EC475DD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5" y="1196398"/>
            <a:ext cx="6343650" cy="4705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B2EC354-8583-41A8-992D-0E5D2586BBA2}"/>
              </a:ext>
            </a:extLst>
          </p:cNvPr>
          <p:cNvSpPr/>
          <p:nvPr/>
        </p:nvSpPr>
        <p:spPr>
          <a:xfrm>
            <a:off x="838200" y="6098370"/>
            <a:ext cx="6122766" cy="369332"/>
          </a:xfrm>
          <a:prstGeom prst="rect">
            <a:avLst/>
          </a:prstGeom>
        </p:spPr>
        <p:txBody>
          <a:bodyPr wrap="none">
            <a:spAutoFit/>
          </a:bodyPr>
          <a:lstStyle/>
          <a:p>
            <a:r>
              <a:rPr lang="en-CA" dirty="0">
                <a:hlinkClick r:id="rId3"/>
              </a:rPr>
              <a:t>https://www.tensorflow.org/tutorials/text/nmt_with_attention</a:t>
            </a:r>
            <a:endParaRPr lang="en-CA" dirty="0"/>
          </a:p>
        </p:txBody>
      </p:sp>
    </p:spTree>
    <p:extLst>
      <p:ext uri="{BB962C8B-B14F-4D97-AF65-F5344CB8AC3E}">
        <p14:creationId xmlns:p14="http://schemas.microsoft.com/office/powerpoint/2010/main" val="2769692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4B23-2C9D-4025-B41B-B2135D4920F2}"/>
              </a:ext>
            </a:extLst>
          </p:cNvPr>
          <p:cNvSpPr>
            <a:spLocks noGrp="1"/>
          </p:cNvSpPr>
          <p:nvPr>
            <p:ph type="title"/>
          </p:nvPr>
        </p:nvSpPr>
        <p:spPr>
          <a:xfrm>
            <a:off x="838200" y="309707"/>
            <a:ext cx="10515600" cy="678584"/>
          </a:xfrm>
        </p:spPr>
        <p:txBody>
          <a:bodyPr>
            <a:normAutofit fontScale="90000"/>
          </a:bodyPr>
          <a:lstStyle/>
          <a:p>
            <a:pPr algn="ctr"/>
            <a:r>
              <a:rPr lang="en-CA" dirty="0"/>
              <a:t>Transformers</a:t>
            </a:r>
          </a:p>
        </p:txBody>
      </p:sp>
      <p:sp>
        <p:nvSpPr>
          <p:cNvPr id="5" name="Rectangle 4">
            <a:extLst>
              <a:ext uri="{FF2B5EF4-FFF2-40B4-BE49-F238E27FC236}">
                <a16:creationId xmlns:a16="http://schemas.microsoft.com/office/drawing/2014/main" id="{21E01366-267C-4CAC-934E-2BFED8814672}"/>
              </a:ext>
            </a:extLst>
          </p:cNvPr>
          <p:cNvSpPr/>
          <p:nvPr/>
        </p:nvSpPr>
        <p:spPr>
          <a:xfrm>
            <a:off x="444795" y="5452587"/>
            <a:ext cx="11049000" cy="1200329"/>
          </a:xfrm>
          <a:prstGeom prst="rect">
            <a:avLst/>
          </a:prstGeom>
        </p:spPr>
        <p:txBody>
          <a:bodyPr wrap="square">
            <a:spAutoFit/>
          </a:bodyPr>
          <a:lstStyle/>
          <a:p>
            <a:r>
              <a:rPr lang="en-CA" dirty="0">
                <a:hlinkClick r:id="rId2"/>
              </a:rPr>
              <a:t>https://medium.com/@b.terryjack/deep-learning-the-transformer-9ae5e9c5a190#:~:text=RNNs&amp;text=The%20Encoders%20job%20is%20to,encoder%20RNN's%20final%20hidden%20state.&amp;text=This%20context%20vector%20is%20the,the%20input%20text%2C%20etc</a:t>
            </a:r>
            <a:r>
              <a:rPr lang="en-CA" dirty="0"/>
              <a:t>).</a:t>
            </a:r>
          </a:p>
          <a:p>
            <a:endParaRPr lang="en-CA" dirty="0"/>
          </a:p>
        </p:txBody>
      </p:sp>
      <p:pic>
        <p:nvPicPr>
          <p:cNvPr id="4" name="Picture 2">
            <a:extLst>
              <a:ext uri="{FF2B5EF4-FFF2-40B4-BE49-F238E27FC236}">
                <a16:creationId xmlns:a16="http://schemas.microsoft.com/office/drawing/2014/main" id="{6A48028B-F997-47E6-9265-7A43CBD2338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7673" y="1090685"/>
            <a:ext cx="9716654" cy="400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705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1D77-A6FE-49BE-B815-A35C213ED3A9}"/>
              </a:ext>
            </a:extLst>
          </p:cNvPr>
          <p:cNvSpPr>
            <a:spLocks noGrp="1"/>
          </p:cNvSpPr>
          <p:nvPr>
            <p:ph type="title"/>
          </p:nvPr>
        </p:nvSpPr>
        <p:spPr>
          <a:xfrm>
            <a:off x="890561" y="0"/>
            <a:ext cx="10515600" cy="1325563"/>
          </a:xfrm>
        </p:spPr>
        <p:txBody>
          <a:bodyPr/>
          <a:lstStyle/>
          <a:p>
            <a:pPr algn="ctr"/>
            <a:r>
              <a:rPr lang="en-CA" dirty="0"/>
              <a:t>Language Modeling</a:t>
            </a:r>
          </a:p>
        </p:txBody>
      </p:sp>
      <p:sp>
        <p:nvSpPr>
          <p:cNvPr id="4" name="Rectangle 3">
            <a:extLst>
              <a:ext uri="{FF2B5EF4-FFF2-40B4-BE49-F238E27FC236}">
                <a16:creationId xmlns:a16="http://schemas.microsoft.com/office/drawing/2014/main" id="{3F8F934F-1DB7-4856-A14D-5A107AC34461}"/>
              </a:ext>
            </a:extLst>
          </p:cNvPr>
          <p:cNvSpPr/>
          <p:nvPr/>
        </p:nvSpPr>
        <p:spPr>
          <a:xfrm>
            <a:off x="802816" y="5850235"/>
            <a:ext cx="4914494" cy="369332"/>
          </a:xfrm>
          <a:prstGeom prst="rect">
            <a:avLst/>
          </a:prstGeom>
        </p:spPr>
        <p:txBody>
          <a:bodyPr wrap="square">
            <a:spAutoFit/>
          </a:bodyPr>
          <a:lstStyle/>
          <a:p>
            <a:r>
              <a:rPr lang="en-CA" dirty="0">
                <a:hlinkClick r:id="rId2"/>
              </a:rPr>
              <a:t>http://jalammar.github.io/illustrated-gpt2/</a:t>
            </a:r>
            <a:endParaRPr lang="en-CA" dirty="0"/>
          </a:p>
        </p:txBody>
      </p:sp>
      <p:sp>
        <p:nvSpPr>
          <p:cNvPr id="5" name="Rectangle 4">
            <a:extLst>
              <a:ext uri="{FF2B5EF4-FFF2-40B4-BE49-F238E27FC236}">
                <a16:creationId xmlns:a16="http://schemas.microsoft.com/office/drawing/2014/main" id="{7597380E-3E13-4833-BF0A-489EDB55D8BB}"/>
              </a:ext>
            </a:extLst>
          </p:cNvPr>
          <p:cNvSpPr/>
          <p:nvPr/>
        </p:nvSpPr>
        <p:spPr>
          <a:xfrm>
            <a:off x="802816" y="5480903"/>
            <a:ext cx="10820400" cy="369332"/>
          </a:xfrm>
          <a:prstGeom prst="rect">
            <a:avLst/>
          </a:prstGeom>
        </p:spPr>
        <p:txBody>
          <a:bodyPr wrap="square">
            <a:spAutoFit/>
          </a:bodyPr>
          <a:lstStyle/>
          <a:p>
            <a:r>
              <a:rPr lang="en-CA" u="sng" dirty="0">
                <a:solidFill>
                  <a:srgbClr val="296EAA"/>
                </a:solidFill>
                <a:latin typeface="Helvetica Neue"/>
                <a:hlinkClick r:id="rId3"/>
              </a:rPr>
              <a:t>https://gluon-nlp.mxnet.io/examples/language_model/language_model.html</a:t>
            </a:r>
            <a:endParaRPr lang="en-CA" dirty="0"/>
          </a:p>
        </p:txBody>
      </p:sp>
      <p:sp>
        <p:nvSpPr>
          <p:cNvPr id="6" name="Rectangle 5">
            <a:extLst>
              <a:ext uri="{FF2B5EF4-FFF2-40B4-BE49-F238E27FC236}">
                <a16:creationId xmlns:a16="http://schemas.microsoft.com/office/drawing/2014/main" id="{0F3AE9CA-59C0-4FF6-A646-26DDAD602C18}"/>
              </a:ext>
            </a:extLst>
          </p:cNvPr>
          <p:cNvSpPr/>
          <p:nvPr/>
        </p:nvSpPr>
        <p:spPr>
          <a:xfrm>
            <a:off x="802816" y="5111571"/>
            <a:ext cx="3090974" cy="646331"/>
          </a:xfrm>
          <a:prstGeom prst="rect">
            <a:avLst/>
          </a:prstGeom>
        </p:spPr>
        <p:txBody>
          <a:bodyPr wrap="none">
            <a:spAutoFit/>
          </a:bodyPr>
          <a:lstStyle/>
          <a:p>
            <a:r>
              <a:rPr lang="en-CA" dirty="0">
                <a:hlinkClick r:id="rId4"/>
              </a:rPr>
              <a:t>https://talktotransformer.com/</a:t>
            </a:r>
            <a:endParaRPr lang="en-CA" dirty="0"/>
          </a:p>
          <a:p>
            <a:endParaRPr lang="en-CA" dirty="0"/>
          </a:p>
        </p:txBody>
      </p:sp>
      <p:pic>
        <p:nvPicPr>
          <p:cNvPr id="5124" name="Picture 4">
            <a:extLst>
              <a:ext uri="{FF2B5EF4-FFF2-40B4-BE49-F238E27FC236}">
                <a16:creationId xmlns:a16="http://schemas.microsoft.com/office/drawing/2014/main" id="{3BDB4624-60E8-4283-8431-CBD8C6678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3346" y="1250942"/>
            <a:ext cx="5732895" cy="3887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C720659-FE11-4BE3-89D7-7399CE96E5B6}"/>
              </a:ext>
            </a:extLst>
          </p:cNvPr>
          <p:cNvSpPr/>
          <p:nvPr/>
        </p:nvSpPr>
        <p:spPr>
          <a:xfrm>
            <a:off x="768671" y="6192822"/>
            <a:ext cx="10481219" cy="646331"/>
          </a:xfrm>
          <a:prstGeom prst="rect">
            <a:avLst/>
          </a:prstGeom>
        </p:spPr>
        <p:txBody>
          <a:bodyPr wrap="square">
            <a:spAutoFit/>
          </a:bodyPr>
          <a:lstStyle/>
          <a:p>
            <a:r>
              <a:rPr lang="en-CA" dirty="0">
                <a:hlinkClick r:id="rId6"/>
              </a:rPr>
              <a:t>https://towardsdatascience.com/bert-explained-state-of-the-art-language-model-for-nlp-f8b21a9b6270</a:t>
            </a:r>
            <a:endParaRPr lang="en-CA" dirty="0"/>
          </a:p>
          <a:p>
            <a:endParaRPr lang="en-CA" dirty="0"/>
          </a:p>
        </p:txBody>
      </p:sp>
    </p:spTree>
    <p:extLst>
      <p:ext uri="{BB962C8B-B14F-4D97-AF65-F5344CB8AC3E}">
        <p14:creationId xmlns:p14="http://schemas.microsoft.com/office/powerpoint/2010/main" val="2780139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0219-01A5-4BEC-93E1-33F4C4276CA6}"/>
              </a:ext>
            </a:extLst>
          </p:cNvPr>
          <p:cNvSpPr>
            <a:spLocks noGrp="1"/>
          </p:cNvSpPr>
          <p:nvPr>
            <p:ph type="title"/>
          </p:nvPr>
        </p:nvSpPr>
        <p:spPr>
          <a:xfrm>
            <a:off x="831850" y="278102"/>
            <a:ext cx="9946986" cy="774844"/>
          </a:xfrm>
        </p:spPr>
        <p:txBody>
          <a:bodyPr>
            <a:normAutofit fontScale="90000"/>
          </a:bodyPr>
          <a:lstStyle/>
          <a:p>
            <a:pPr algn="ctr"/>
            <a:r>
              <a:rPr lang="en-CA" dirty="0"/>
              <a:t>Supervised Machine Learning</a:t>
            </a:r>
          </a:p>
        </p:txBody>
      </p:sp>
      <p:sp>
        <p:nvSpPr>
          <p:cNvPr id="3" name="Text Placeholder 2">
            <a:extLst>
              <a:ext uri="{FF2B5EF4-FFF2-40B4-BE49-F238E27FC236}">
                <a16:creationId xmlns:a16="http://schemas.microsoft.com/office/drawing/2014/main" id="{A9801E70-8078-401F-A257-14565708CF51}"/>
              </a:ext>
            </a:extLst>
          </p:cNvPr>
          <p:cNvSpPr>
            <a:spLocks noGrp="1"/>
          </p:cNvSpPr>
          <p:nvPr>
            <p:ph type="body" idx="1"/>
          </p:nvPr>
        </p:nvSpPr>
        <p:spPr>
          <a:xfrm>
            <a:off x="388070" y="1214798"/>
            <a:ext cx="11702329" cy="5181599"/>
          </a:xfrm>
        </p:spPr>
        <p:txBody>
          <a:bodyPr>
            <a:normAutofit fontScale="92500"/>
          </a:bodyPr>
          <a:lstStyle/>
          <a:p>
            <a:r>
              <a:rPr lang="en-CA" dirty="0"/>
              <a:t>How much of x1, x2, x3 should be put together to make y1</a:t>
            </a:r>
          </a:p>
          <a:p>
            <a:r>
              <a:rPr lang="en-CA" dirty="0"/>
              <a:t>Given many different y1 under different cases , measure x1, x2, x3 and find a logical relation….</a:t>
            </a:r>
          </a:p>
          <a:p>
            <a:r>
              <a:rPr lang="en-CA" dirty="0"/>
              <a:t>Once logical relation understood – can make a general state of y1 or given y1 can predict how much each x was in it…. </a:t>
            </a:r>
          </a:p>
          <a:p>
            <a:endParaRPr lang="en-CA" dirty="0"/>
          </a:p>
          <a:p>
            <a:r>
              <a:rPr lang="en-CA" dirty="0"/>
              <a:t>Given y1, y2, y3 that are different states of Y (system output/ types of things…) that are each caused by x1, x2, x3 states of X </a:t>
            </a:r>
          </a:p>
          <a:p>
            <a:r>
              <a:rPr lang="en-CA" dirty="0"/>
              <a:t>Once you learn the logical relation between X and y1 and relation between X and y2 and so on – given composition of X – you can predict Y</a:t>
            </a:r>
          </a:p>
          <a:p>
            <a:endParaRPr lang="en-CA" dirty="0"/>
          </a:p>
          <a:p>
            <a:r>
              <a:rPr lang="en-CA" dirty="0"/>
              <a:t>Y can be a continuous value – Regression Problem </a:t>
            </a:r>
          </a:p>
          <a:p>
            <a:r>
              <a:rPr lang="en-CA" dirty="0"/>
              <a:t>Y can be a finite discrete state problem – True/False or class between 1 to 10 –Probabilistic Problem</a:t>
            </a:r>
          </a:p>
          <a:p>
            <a:endParaRPr lang="en-CA" dirty="0"/>
          </a:p>
          <a:p>
            <a:endParaRPr lang="en-CA" dirty="0"/>
          </a:p>
          <a:p>
            <a:endParaRPr lang="en-CA" dirty="0"/>
          </a:p>
        </p:txBody>
      </p:sp>
      <p:sp>
        <p:nvSpPr>
          <p:cNvPr id="4" name="Rectangle 3">
            <a:extLst>
              <a:ext uri="{FF2B5EF4-FFF2-40B4-BE49-F238E27FC236}">
                <a16:creationId xmlns:a16="http://schemas.microsoft.com/office/drawing/2014/main" id="{B1640910-D03B-44E8-B998-8C89F422E8D0}"/>
              </a:ext>
            </a:extLst>
          </p:cNvPr>
          <p:cNvSpPr/>
          <p:nvPr/>
        </p:nvSpPr>
        <p:spPr>
          <a:xfrm>
            <a:off x="4729019" y="6405633"/>
            <a:ext cx="7462981" cy="369332"/>
          </a:xfrm>
          <a:prstGeom prst="rect">
            <a:avLst/>
          </a:prstGeom>
        </p:spPr>
        <p:txBody>
          <a:bodyPr wrap="square">
            <a:spAutoFit/>
          </a:bodyPr>
          <a:lstStyle/>
          <a:p>
            <a:r>
              <a:rPr lang="en-CA" dirty="0">
                <a:hlinkClick r:id="rId2"/>
              </a:rPr>
              <a:t>https://machinelearningmastery.com/a-tour-of-machine-learning-algorithms/</a:t>
            </a:r>
            <a:endParaRPr lang="en-CA" dirty="0"/>
          </a:p>
        </p:txBody>
      </p:sp>
    </p:spTree>
    <p:extLst>
      <p:ext uri="{BB962C8B-B14F-4D97-AF65-F5344CB8AC3E}">
        <p14:creationId xmlns:p14="http://schemas.microsoft.com/office/powerpoint/2010/main" val="1271148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91CD4-4F79-40A1-8A0C-245939DB47E9}"/>
              </a:ext>
            </a:extLst>
          </p:cNvPr>
          <p:cNvSpPr>
            <a:spLocks noGrp="1"/>
          </p:cNvSpPr>
          <p:nvPr>
            <p:ph type="title"/>
          </p:nvPr>
        </p:nvSpPr>
        <p:spPr/>
        <p:txBody>
          <a:bodyPr/>
          <a:lstStyle/>
          <a:p>
            <a:pPr algn="ctr"/>
            <a:r>
              <a:rPr lang="en-CA" dirty="0"/>
              <a:t>Measurement and Benchmarking</a:t>
            </a:r>
          </a:p>
        </p:txBody>
      </p:sp>
      <p:sp>
        <p:nvSpPr>
          <p:cNvPr id="3" name="Content Placeholder 2">
            <a:extLst>
              <a:ext uri="{FF2B5EF4-FFF2-40B4-BE49-F238E27FC236}">
                <a16:creationId xmlns:a16="http://schemas.microsoft.com/office/drawing/2014/main" id="{7638DE90-0265-499D-A543-97A5E49CA389}"/>
              </a:ext>
            </a:extLst>
          </p:cNvPr>
          <p:cNvSpPr>
            <a:spLocks noGrp="1"/>
          </p:cNvSpPr>
          <p:nvPr>
            <p:ph idx="1"/>
          </p:nvPr>
        </p:nvSpPr>
        <p:spPr/>
        <p:txBody>
          <a:bodyPr/>
          <a:lstStyle/>
          <a:p>
            <a:r>
              <a:rPr lang="en-CA" dirty="0"/>
              <a:t>BLEU</a:t>
            </a:r>
          </a:p>
          <a:p>
            <a:r>
              <a:rPr lang="en-CA" dirty="0"/>
              <a:t>GLEU</a:t>
            </a:r>
          </a:p>
          <a:p>
            <a:endParaRPr lang="en-CA" dirty="0"/>
          </a:p>
          <a:p>
            <a:endParaRPr lang="en-CA" dirty="0"/>
          </a:p>
          <a:p>
            <a:r>
              <a:rPr lang="en-CA" dirty="0"/>
              <a:t>Super GLUE Benchmark tests</a:t>
            </a:r>
          </a:p>
          <a:p>
            <a:endParaRPr lang="en-CA" dirty="0"/>
          </a:p>
        </p:txBody>
      </p:sp>
      <p:sp>
        <p:nvSpPr>
          <p:cNvPr id="4" name="Rectangle 3">
            <a:extLst>
              <a:ext uri="{FF2B5EF4-FFF2-40B4-BE49-F238E27FC236}">
                <a16:creationId xmlns:a16="http://schemas.microsoft.com/office/drawing/2014/main" id="{F5DA41D8-9897-47F7-9783-245299D44B6A}"/>
              </a:ext>
            </a:extLst>
          </p:cNvPr>
          <p:cNvSpPr/>
          <p:nvPr/>
        </p:nvSpPr>
        <p:spPr>
          <a:xfrm>
            <a:off x="838200" y="5850235"/>
            <a:ext cx="10515600" cy="923330"/>
          </a:xfrm>
          <a:prstGeom prst="rect">
            <a:avLst/>
          </a:prstGeom>
        </p:spPr>
        <p:txBody>
          <a:bodyPr wrap="square">
            <a:spAutoFit/>
          </a:bodyPr>
          <a:lstStyle/>
          <a:p>
            <a:r>
              <a:rPr lang="en-CA" dirty="0">
                <a:hlinkClick r:id="rId2"/>
              </a:rPr>
              <a:t>https://towardsdatascience.com/evaluation-of-an-nlp-model-latest-benchmarks-90fd8ce6fae5</a:t>
            </a:r>
            <a:endParaRPr lang="en-CA" dirty="0"/>
          </a:p>
          <a:p>
            <a:r>
              <a:rPr lang="en-CA" dirty="0">
                <a:hlinkClick r:id="rId3"/>
              </a:rPr>
              <a:t>https://super.gluebenchmark.com/</a:t>
            </a:r>
            <a:endParaRPr lang="en-CA" dirty="0"/>
          </a:p>
          <a:p>
            <a:endParaRPr lang="en-CA" dirty="0"/>
          </a:p>
        </p:txBody>
      </p:sp>
    </p:spTree>
    <p:extLst>
      <p:ext uri="{BB962C8B-B14F-4D97-AF65-F5344CB8AC3E}">
        <p14:creationId xmlns:p14="http://schemas.microsoft.com/office/powerpoint/2010/main" val="3795428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3131-F557-42CA-BEDC-D1B2E2F64B7F}"/>
              </a:ext>
            </a:extLst>
          </p:cNvPr>
          <p:cNvSpPr>
            <a:spLocks noGrp="1"/>
          </p:cNvSpPr>
          <p:nvPr>
            <p:ph type="title"/>
          </p:nvPr>
        </p:nvSpPr>
        <p:spPr/>
        <p:txBody>
          <a:bodyPr/>
          <a:lstStyle/>
          <a:p>
            <a:r>
              <a:rPr lang="en-CA" dirty="0"/>
              <a:t>Reading Open Source Codebases</a:t>
            </a:r>
          </a:p>
        </p:txBody>
      </p:sp>
      <p:sp>
        <p:nvSpPr>
          <p:cNvPr id="3" name="Content Placeholder 2">
            <a:extLst>
              <a:ext uri="{FF2B5EF4-FFF2-40B4-BE49-F238E27FC236}">
                <a16:creationId xmlns:a16="http://schemas.microsoft.com/office/drawing/2014/main" id="{DB0C5134-7B55-46B5-A881-60268280EF3B}"/>
              </a:ext>
            </a:extLst>
          </p:cNvPr>
          <p:cNvSpPr>
            <a:spLocks noGrp="1"/>
          </p:cNvSpPr>
          <p:nvPr>
            <p:ph idx="1"/>
          </p:nvPr>
        </p:nvSpPr>
        <p:spPr/>
        <p:txBody>
          <a:bodyPr/>
          <a:lstStyle/>
          <a:p>
            <a:r>
              <a:rPr lang="en-CA" dirty="0">
                <a:hlinkClick r:id="rId2"/>
              </a:rPr>
              <a:t>https://github.com/google-research?q=bert&amp;type=&amp;language=</a:t>
            </a:r>
            <a:endParaRPr lang="en-CA" dirty="0"/>
          </a:p>
          <a:p>
            <a:endParaRPr lang="en-CA" dirty="0"/>
          </a:p>
          <a:p>
            <a:r>
              <a:rPr lang="en-CA" dirty="0">
                <a:hlinkClick r:id="rId3"/>
              </a:rPr>
              <a:t>https://github.com/huggingface/transformers</a:t>
            </a:r>
            <a:endParaRPr lang="en-CA" dirty="0"/>
          </a:p>
          <a:p>
            <a:endParaRPr lang="en-CA" dirty="0"/>
          </a:p>
          <a:p>
            <a:endParaRPr lang="en-CA" dirty="0"/>
          </a:p>
          <a:p>
            <a:endParaRPr lang="en-CA" dirty="0"/>
          </a:p>
        </p:txBody>
      </p:sp>
    </p:spTree>
    <p:extLst>
      <p:ext uri="{BB962C8B-B14F-4D97-AF65-F5344CB8AC3E}">
        <p14:creationId xmlns:p14="http://schemas.microsoft.com/office/powerpoint/2010/main" val="2961213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F8DB4-AC91-405F-BD3A-F0A93EC07E12}"/>
              </a:ext>
            </a:extLst>
          </p:cNvPr>
          <p:cNvSpPr>
            <a:spLocks noGrp="1"/>
          </p:cNvSpPr>
          <p:nvPr>
            <p:ph type="ctrTitle"/>
          </p:nvPr>
        </p:nvSpPr>
        <p:spPr>
          <a:xfrm>
            <a:off x="1524000" y="509887"/>
            <a:ext cx="9144000" cy="904845"/>
          </a:xfrm>
        </p:spPr>
        <p:txBody>
          <a:bodyPr>
            <a:normAutofit fontScale="90000"/>
          </a:bodyPr>
          <a:lstStyle/>
          <a:p>
            <a:r>
              <a:rPr lang="en-CA" dirty="0"/>
              <a:t>Follow Up Work</a:t>
            </a:r>
          </a:p>
        </p:txBody>
      </p:sp>
      <p:sp>
        <p:nvSpPr>
          <p:cNvPr id="3" name="Subtitle 2">
            <a:extLst>
              <a:ext uri="{FF2B5EF4-FFF2-40B4-BE49-F238E27FC236}">
                <a16:creationId xmlns:a16="http://schemas.microsoft.com/office/drawing/2014/main" id="{E993B325-A750-4E03-889F-C552A5A32049}"/>
              </a:ext>
            </a:extLst>
          </p:cNvPr>
          <p:cNvSpPr>
            <a:spLocks noGrp="1"/>
          </p:cNvSpPr>
          <p:nvPr>
            <p:ph type="subTitle" idx="1"/>
          </p:nvPr>
        </p:nvSpPr>
        <p:spPr>
          <a:xfrm>
            <a:off x="1524000" y="1592083"/>
            <a:ext cx="9043358" cy="4368770"/>
          </a:xfrm>
        </p:spPr>
        <p:txBody>
          <a:bodyPr>
            <a:normAutofit fontScale="92500" lnSpcReduction="20000"/>
          </a:bodyPr>
          <a:lstStyle/>
          <a:p>
            <a:r>
              <a:rPr lang="en-CA" dirty="0"/>
              <a:t>Try to build a sentiment classifier</a:t>
            </a:r>
          </a:p>
          <a:p>
            <a:r>
              <a:rPr lang="en-CA" dirty="0"/>
              <a:t>For Ideas</a:t>
            </a:r>
          </a:p>
          <a:p>
            <a:r>
              <a:rPr lang="en-CA" dirty="0">
                <a:hlinkClick r:id="rId2"/>
              </a:rPr>
              <a:t>https://www.kaggle.com/shoheiazuma/tweet-sentiment-roberta-pytorch</a:t>
            </a:r>
            <a:endParaRPr lang="en-CA" dirty="0"/>
          </a:p>
          <a:p>
            <a:endParaRPr lang="en-CA" dirty="0"/>
          </a:p>
          <a:p>
            <a:r>
              <a:rPr lang="en-CA" dirty="0">
                <a:hlinkClick r:id="rId3"/>
              </a:rPr>
              <a:t>https://www.analyticsvidhya.com/blog/2020/01/first-text-classification-in-pytorch/</a:t>
            </a:r>
            <a:endParaRPr lang="en-CA" dirty="0"/>
          </a:p>
          <a:p>
            <a:endParaRPr lang="en-CA" dirty="0"/>
          </a:p>
          <a:p>
            <a:r>
              <a:rPr lang="en-CA" dirty="0">
                <a:hlinkClick r:id="rId4"/>
              </a:rPr>
              <a:t>https://www.curiousily.com/posts/sentiment-analysis-with-bert-and-hugging-face-using-pytorch-and-python/</a:t>
            </a:r>
            <a:endParaRPr lang="en-CA" dirty="0"/>
          </a:p>
          <a:p>
            <a:endParaRPr lang="en-CA" dirty="0"/>
          </a:p>
          <a:p>
            <a:endParaRPr lang="en-CA" dirty="0"/>
          </a:p>
          <a:p>
            <a:r>
              <a:rPr lang="en-CA" dirty="0"/>
              <a:t>We will discuss solutions and implementations next week.</a:t>
            </a:r>
          </a:p>
        </p:txBody>
      </p:sp>
    </p:spTree>
    <p:extLst>
      <p:ext uri="{BB962C8B-B14F-4D97-AF65-F5344CB8AC3E}">
        <p14:creationId xmlns:p14="http://schemas.microsoft.com/office/powerpoint/2010/main" val="1884613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03CA-A160-40E9-A33A-C6D69C9C1B3B}"/>
              </a:ext>
            </a:extLst>
          </p:cNvPr>
          <p:cNvSpPr>
            <a:spLocks noGrp="1"/>
          </p:cNvSpPr>
          <p:nvPr>
            <p:ph type="title"/>
          </p:nvPr>
        </p:nvSpPr>
        <p:spPr/>
        <p:txBody>
          <a:bodyPr/>
          <a:lstStyle/>
          <a:p>
            <a:r>
              <a:rPr lang="en-CA" dirty="0"/>
              <a:t>Run Yourself!!</a:t>
            </a:r>
          </a:p>
        </p:txBody>
      </p:sp>
      <p:sp>
        <p:nvSpPr>
          <p:cNvPr id="6" name="Rectangle 5">
            <a:extLst>
              <a:ext uri="{FF2B5EF4-FFF2-40B4-BE49-F238E27FC236}">
                <a16:creationId xmlns:a16="http://schemas.microsoft.com/office/drawing/2014/main" id="{1B66C43C-5918-4B61-BEED-B7506F7440DC}"/>
              </a:ext>
            </a:extLst>
          </p:cNvPr>
          <p:cNvSpPr/>
          <p:nvPr/>
        </p:nvSpPr>
        <p:spPr>
          <a:xfrm>
            <a:off x="838200" y="2013635"/>
            <a:ext cx="10642600" cy="646331"/>
          </a:xfrm>
          <a:prstGeom prst="rect">
            <a:avLst/>
          </a:prstGeom>
        </p:spPr>
        <p:txBody>
          <a:bodyPr wrap="square">
            <a:spAutoFit/>
          </a:bodyPr>
          <a:lstStyle/>
          <a:p>
            <a:r>
              <a:rPr lang="en-CA" dirty="0">
                <a:hlinkClick r:id="rId2"/>
              </a:rPr>
              <a:t>https://colab.research.google.com/drive/1PHv-IRLPCtv7oTcIGbsgZHqrB5LPvB7S#scrollTo=Tbodro8Fpmwr</a:t>
            </a:r>
            <a:endParaRPr lang="en-CA" dirty="0"/>
          </a:p>
          <a:p>
            <a:endParaRPr lang="en-CA" dirty="0"/>
          </a:p>
        </p:txBody>
      </p:sp>
      <p:sp>
        <p:nvSpPr>
          <p:cNvPr id="7" name="Rectangle 6">
            <a:extLst>
              <a:ext uri="{FF2B5EF4-FFF2-40B4-BE49-F238E27FC236}">
                <a16:creationId xmlns:a16="http://schemas.microsoft.com/office/drawing/2014/main" id="{B6BA0129-F95B-4E86-A124-6A253D004F8B}"/>
              </a:ext>
            </a:extLst>
          </p:cNvPr>
          <p:cNvSpPr/>
          <p:nvPr/>
        </p:nvSpPr>
        <p:spPr>
          <a:xfrm>
            <a:off x="838200" y="2521248"/>
            <a:ext cx="3354444" cy="369332"/>
          </a:xfrm>
          <a:prstGeom prst="rect">
            <a:avLst/>
          </a:prstGeom>
        </p:spPr>
        <p:txBody>
          <a:bodyPr wrap="none">
            <a:spAutoFit/>
          </a:bodyPr>
          <a:lstStyle/>
          <a:p>
            <a:r>
              <a:rPr lang="en-CA" dirty="0">
                <a:solidFill>
                  <a:srgbClr val="FFFFFF"/>
                </a:solidFill>
                <a:latin typeface="YouTube Noto"/>
                <a:hlinkClick r:id="rId3"/>
              </a:rPr>
              <a:t>https://youtu.be/8N-nM3QW7O0</a:t>
            </a:r>
            <a:endParaRPr lang="en-CA" dirty="0"/>
          </a:p>
        </p:txBody>
      </p:sp>
      <p:sp>
        <p:nvSpPr>
          <p:cNvPr id="8" name="Rectangle 7">
            <a:extLst>
              <a:ext uri="{FF2B5EF4-FFF2-40B4-BE49-F238E27FC236}">
                <a16:creationId xmlns:a16="http://schemas.microsoft.com/office/drawing/2014/main" id="{4DA7393D-B4DD-4889-8002-A6952D6441E0}"/>
              </a:ext>
            </a:extLst>
          </p:cNvPr>
          <p:cNvSpPr/>
          <p:nvPr/>
        </p:nvSpPr>
        <p:spPr>
          <a:xfrm>
            <a:off x="838200" y="3244334"/>
            <a:ext cx="5724901" cy="646331"/>
          </a:xfrm>
          <a:prstGeom prst="rect">
            <a:avLst/>
          </a:prstGeom>
        </p:spPr>
        <p:txBody>
          <a:bodyPr wrap="none">
            <a:spAutoFit/>
          </a:bodyPr>
          <a:lstStyle/>
          <a:p>
            <a:r>
              <a:rPr lang="en-CA" dirty="0">
                <a:hlinkClick r:id="rId4"/>
              </a:rPr>
              <a:t>https://www.tensorflow.org/tutorials/text/text_generation</a:t>
            </a:r>
            <a:endParaRPr lang="en-CA" dirty="0"/>
          </a:p>
          <a:p>
            <a:endParaRPr lang="en-CA" dirty="0"/>
          </a:p>
        </p:txBody>
      </p:sp>
      <p:sp>
        <p:nvSpPr>
          <p:cNvPr id="9" name="Rectangle 8">
            <a:extLst>
              <a:ext uri="{FF2B5EF4-FFF2-40B4-BE49-F238E27FC236}">
                <a16:creationId xmlns:a16="http://schemas.microsoft.com/office/drawing/2014/main" id="{68F75E84-907A-44FA-AC85-77FFB31603F0}"/>
              </a:ext>
            </a:extLst>
          </p:cNvPr>
          <p:cNvSpPr/>
          <p:nvPr/>
        </p:nvSpPr>
        <p:spPr>
          <a:xfrm>
            <a:off x="838200" y="4058335"/>
            <a:ext cx="9956800" cy="923330"/>
          </a:xfrm>
          <a:prstGeom prst="rect">
            <a:avLst/>
          </a:prstGeom>
        </p:spPr>
        <p:txBody>
          <a:bodyPr wrap="square">
            <a:spAutoFit/>
          </a:bodyPr>
          <a:lstStyle/>
          <a:p>
            <a:r>
              <a:rPr lang="en-CA" dirty="0">
                <a:hlinkClick r:id="rId5"/>
              </a:rPr>
              <a:t>https://colab.research.google.com/github/r9y9/Colaboratory/blob/master/DeepVoice3_multi_speaker_TTS_en_demo.ipynb\</a:t>
            </a:r>
            <a:endParaRPr lang="en-CA" dirty="0"/>
          </a:p>
          <a:p>
            <a:endParaRPr lang="en-CA" dirty="0"/>
          </a:p>
        </p:txBody>
      </p:sp>
    </p:spTree>
    <p:extLst>
      <p:ext uri="{BB962C8B-B14F-4D97-AF65-F5344CB8AC3E}">
        <p14:creationId xmlns:p14="http://schemas.microsoft.com/office/powerpoint/2010/main" val="3577038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FA2A-D79A-4F7A-B7A8-2933868508CA}"/>
              </a:ext>
            </a:extLst>
          </p:cNvPr>
          <p:cNvSpPr>
            <a:spLocks noGrp="1"/>
          </p:cNvSpPr>
          <p:nvPr>
            <p:ph type="ctrTitle"/>
          </p:nvPr>
        </p:nvSpPr>
        <p:spPr/>
        <p:txBody>
          <a:bodyPr/>
          <a:lstStyle/>
          <a:p>
            <a:r>
              <a:rPr lang="en-CA" dirty="0"/>
              <a:t>Part 2</a:t>
            </a:r>
          </a:p>
        </p:txBody>
      </p:sp>
      <p:sp>
        <p:nvSpPr>
          <p:cNvPr id="3" name="Subtitle 2">
            <a:extLst>
              <a:ext uri="{FF2B5EF4-FFF2-40B4-BE49-F238E27FC236}">
                <a16:creationId xmlns:a16="http://schemas.microsoft.com/office/drawing/2014/main" id="{453367BB-C583-46DD-B4BB-4A354BF60525}"/>
              </a:ext>
            </a:extLst>
          </p:cNvPr>
          <p:cNvSpPr>
            <a:spLocks noGrp="1"/>
          </p:cNvSpPr>
          <p:nvPr>
            <p:ph type="subTitle" idx="1"/>
          </p:nvPr>
        </p:nvSpPr>
        <p:spPr/>
        <p:txBody>
          <a:bodyPr>
            <a:normAutofit/>
          </a:bodyPr>
          <a:lstStyle/>
          <a:p>
            <a:r>
              <a:rPr lang="en-CA" sz="3200" dirty="0"/>
              <a:t>Computer Vision</a:t>
            </a:r>
          </a:p>
        </p:txBody>
      </p:sp>
    </p:spTree>
    <p:extLst>
      <p:ext uri="{BB962C8B-B14F-4D97-AF65-F5344CB8AC3E}">
        <p14:creationId xmlns:p14="http://schemas.microsoft.com/office/powerpoint/2010/main" val="2945051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88AF-010B-43F6-92D2-C5820FBF454C}"/>
              </a:ext>
            </a:extLst>
          </p:cNvPr>
          <p:cNvSpPr>
            <a:spLocks noGrp="1"/>
          </p:cNvSpPr>
          <p:nvPr>
            <p:ph type="title"/>
          </p:nvPr>
        </p:nvSpPr>
        <p:spPr>
          <a:xfrm>
            <a:off x="838200" y="365126"/>
            <a:ext cx="10515600" cy="831908"/>
          </a:xfrm>
        </p:spPr>
        <p:txBody>
          <a:bodyPr/>
          <a:lstStyle/>
          <a:p>
            <a:pPr algn="ctr"/>
            <a:r>
              <a:rPr lang="en-CA" dirty="0"/>
              <a:t>Transfer Learning</a:t>
            </a:r>
          </a:p>
        </p:txBody>
      </p:sp>
      <p:sp>
        <p:nvSpPr>
          <p:cNvPr id="3" name="Content Placeholder 2">
            <a:extLst>
              <a:ext uri="{FF2B5EF4-FFF2-40B4-BE49-F238E27FC236}">
                <a16:creationId xmlns:a16="http://schemas.microsoft.com/office/drawing/2014/main" id="{02E18B1B-B7D2-4ABA-8F39-9DE50F6F04FF}"/>
              </a:ext>
            </a:extLst>
          </p:cNvPr>
          <p:cNvSpPr>
            <a:spLocks noGrp="1"/>
          </p:cNvSpPr>
          <p:nvPr>
            <p:ph idx="1"/>
          </p:nvPr>
        </p:nvSpPr>
        <p:spPr>
          <a:xfrm>
            <a:off x="838200" y="1197034"/>
            <a:ext cx="10515600" cy="4979929"/>
          </a:xfrm>
        </p:spPr>
        <p:txBody>
          <a:bodyPr/>
          <a:lstStyle/>
          <a:p>
            <a:r>
              <a:rPr lang="en-CA" dirty="0"/>
              <a:t>ImageNet (22,000 object categories -&gt; 1000 categories; 1.2 million training images)</a:t>
            </a:r>
          </a:p>
          <a:p>
            <a:pPr marL="0" indent="0">
              <a:buNone/>
            </a:pPr>
            <a:endParaRPr lang="en-CA" dirty="0"/>
          </a:p>
        </p:txBody>
      </p:sp>
      <p:pic>
        <p:nvPicPr>
          <p:cNvPr id="1026" name="Picture 2">
            <a:extLst>
              <a:ext uri="{FF2B5EF4-FFF2-40B4-BE49-F238E27FC236}">
                <a16:creationId xmlns:a16="http://schemas.microsoft.com/office/drawing/2014/main" id="{443914E2-1078-4B4D-BCC3-F0B4E9624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347" y="2028942"/>
            <a:ext cx="8046057" cy="36374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8778C74-4C6F-47E3-89D6-0D4B893BEA68}"/>
              </a:ext>
            </a:extLst>
          </p:cNvPr>
          <p:cNvSpPr/>
          <p:nvPr/>
        </p:nvSpPr>
        <p:spPr>
          <a:xfrm>
            <a:off x="838200" y="5715296"/>
            <a:ext cx="11182004" cy="923330"/>
          </a:xfrm>
          <a:prstGeom prst="rect">
            <a:avLst/>
          </a:prstGeom>
        </p:spPr>
        <p:txBody>
          <a:bodyPr wrap="square">
            <a:spAutoFit/>
          </a:bodyPr>
          <a:lstStyle/>
          <a:p>
            <a:r>
              <a:rPr lang="en-CA" dirty="0">
                <a:hlinkClick r:id="rId3"/>
              </a:rPr>
              <a:t>https://www.pyimagesearch.com/2017/03/20/imagenet-vggnet-resnet-inception-xception-keras/</a:t>
            </a:r>
            <a:endParaRPr lang="en-CA" dirty="0"/>
          </a:p>
          <a:p>
            <a:endParaRPr lang="en-CA" dirty="0"/>
          </a:p>
          <a:p>
            <a:r>
              <a:rPr lang="en-CA" dirty="0">
                <a:hlinkClick r:id="rId4"/>
              </a:rPr>
              <a:t>https://towardsdatascience.com/illustrated-10-cnn-architectures-95d78ace614d</a:t>
            </a:r>
            <a:endParaRPr lang="en-CA" dirty="0"/>
          </a:p>
        </p:txBody>
      </p:sp>
    </p:spTree>
    <p:extLst>
      <p:ext uri="{BB962C8B-B14F-4D97-AF65-F5344CB8AC3E}">
        <p14:creationId xmlns:p14="http://schemas.microsoft.com/office/powerpoint/2010/main" val="3043285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DD1E-34E6-487E-99B5-515E90D95A5A}"/>
              </a:ext>
            </a:extLst>
          </p:cNvPr>
          <p:cNvSpPr>
            <a:spLocks noGrp="1"/>
          </p:cNvSpPr>
          <p:nvPr>
            <p:ph type="title"/>
          </p:nvPr>
        </p:nvSpPr>
        <p:spPr/>
        <p:txBody>
          <a:bodyPr/>
          <a:lstStyle/>
          <a:p>
            <a:pPr algn="ctr"/>
            <a:r>
              <a:rPr lang="en-CA" dirty="0"/>
              <a:t>Meta Learning</a:t>
            </a:r>
          </a:p>
        </p:txBody>
      </p:sp>
      <p:sp>
        <p:nvSpPr>
          <p:cNvPr id="3" name="Content Placeholder 2">
            <a:extLst>
              <a:ext uri="{FF2B5EF4-FFF2-40B4-BE49-F238E27FC236}">
                <a16:creationId xmlns:a16="http://schemas.microsoft.com/office/drawing/2014/main" id="{2AAB454F-6E65-4E00-8DA9-D8A63A494203}"/>
              </a:ext>
            </a:extLst>
          </p:cNvPr>
          <p:cNvSpPr>
            <a:spLocks noGrp="1"/>
          </p:cNvSpPr>
          <p:nvPr>
            <p:ph idx="1"/>
          </p:nvPr>
        </p:nvSpPr>
        <p:spPr>
          <a:xfrm>
            <a:off x="1047404" y="1825625"/>
            <a:ext cx="10306396" cy="4131028"/>
          </a:xfrm>
        </p:spPr>
        <p:txBody>
          <a:bodyPr/>
          <a:lstStyle/>
          <a:p>
            <a:r>
              <a:rPr lang="en-US" dirty="0"/>
              <a:t>learn to perform new tasks with minimal training (few-shot learning)</a:t>
            </a:r>
            <a:endParaRPr lang="en-CA" dirty="0"/>
          </a:p>
        </p:txBody>
      </p:sp>
      <p:sp>
        <p:nvSpPr>
          <p:cNvPr id="4" name="Rectangle 3">
            <a:extLst>
              <a:ext uri="{FF2B5EF4-FFF2-40B4-BE49-F238E27FC236}">
                <a16:creationId xmlns:a16="http://schemas.microsoft.com/office/drawing/2014/main" id="{39FA98BB-DCEA-41AE-9281-49B4D9FDEA56}"/>
              </a:ext>
            </a:extLst>
          </p:cNvPr>
          <p:cNvSpPr/>
          <p:nvPr/>
        </p:nvSpPr>
        <p:spPr>
          <a:xfrm>
            <a:off x="6403983" y="5956653"/>
            <a:ext cx="4946739" cy="369332"/>
          </a:xfrm>
          <a:prstGeom prst="rect">
            <a:avLst/>
          </a:prstGeom>
        </p:spPr>
        <p:txBody>
          <a:bodyPr wrap="none">
            <a:spAutoFit/>
          </a:bodyPr>
          <a:lstStyle/>
          <a:p>
            <a:r>
              <a:rPr lang="en-CA" dirty="0">
                <a:hlinkClick r:id="rId2"/>
              </a:rPr>
              <a:t>https://www.youtube.com/watch?v=ByeRnmHJ-uk</a:t>
            </a:r>
            <a:endParaRPr lang="en-CA" dirty="0"/>
          </a:p>
        </p:txBody>
      </p:sp>
      <p:sp>
        <p:nvSpPr>
          <p:cNvPr id="5" name="Rectangle 4">
            <a:extLst>
              <a:ext uri="{FF2B5EF4-FFF2-40B4-BE49-F238E27FC236}">
                <a16:creationId xmlns:a16="http://schemas.microsoft.com/office/drawing/2014/main" id="{25D259BF-1498-40A4-A5D6-7E11147A3E78}"/>
              </a:ext>
            </a:extLst>
          </p:cNvPr>
          <p:cNvSpPr/>
          <p:nvPr/>
        </p:nvSpPr>
        <p:spPr>
          <a:xfrm>
            <a:off x="6403983" y="6325985"/>
            <a:ext cx="4949817" cy="369332"/>
          </a:xfrm>
          <a:prstGeom prst="rect">
            <a:avLst/>
          </a:prstGeom>
        </p:spPr>
        <p:txBody>
          <a:bodyPr wrap="none">
            <a:spAutoFit/>
          </a:bodyPr>
          <a:lstStyle/>
          <a:p>
            <a:r>
              <a:rPr lang="en-CA" dirty="0">
                <a:hlinkClick r:id="rId3"/>
              </a:rPr>
              <a:t>https://www.youtube.com/watch?v=NgTP8DV7_zs</a:t>
            </a:r>
            <a:endParaRPr lang="en-CA" dirty="0"/>
          </a:p>
        </p:txBody>
      </p:sp>
      <p:sp>
        <p:nvSpPr>
          <p:cNvPr id="6" name="Rectangle 5">
            <a:extLst>
              <a:ext uri="{FF2B5EF4-FFF2-40B4-BE49-F238E27FC236}">
                <a16:creationId xmlns:a16="http://schemas.microsoft.com/office/drawing/2014/main" id="{3E4A00A5-0211-4634-9E99-4A2D83173A5F}"/>
              </a:ext>
            </a:extLst>
          </p:cNvPr>
          <p:cNvSpPr/>
          <p:nvPr/>
        </p:nvSpPr>
        <p:spPr>
          <a:xfrm>
            <a:off x="3235422" y="5587321"/>
            <a:ext cx="8115300" cy="369332"/>
          </a:xfrm>
          <a:prstGeom prst="rect">
            <a:avLst/>
          </a:prstGeom>
        </p:spPr>
        <p:txBody>
          <a:bodyPr wrap="square">
            <a:spAutoFit/>
          </a:bodyPr>
          <a:lstStyle/>
          <a:p>
            <a:r>
              <a:rPr lang="en-CA" dirty="0">
                <a:hlinkClick r:id="rId4"/>
              </a:rPr>
              <a:t>https://www.sicara.ai/blog/2019-07-30-image-classification-few-shot-meta-learning</a:t>
            </a:r>
            <a:endParaRPr lang="en-CA" dirty="0"/>
          </a:p>
        </p:txBody>
      </p:sp>
      <p:sp>
        <p:nvSpPr>
          <p:cNvPr id="7" name="Rectangle 6">
            <a:extLst>
              <a:ext uri="{FF2B5EF4-FFF2-40B4-BE49-F238E27FC236}">
                <a16:creationId xmlns:a16="http://schemas.microsoft.com/office/drawing/2014/main" id="{881B3809-936C-4072-A206-15B42CDF2F62}"/>
              </a:ext>
            </a:extLst>
          </p:cNvPr>
          <p:cNvSpPr/>
          <p:nvPr/>
        </p:nvSpPr>
        <p:spPr>
          <a:xfrm>
            <a:off x="1197072" y="2418486"/>
            <a:ext cx="9947524" cy="1754326"/>
          </a:xfrm>
          <a:prstGeom prst="rect">
            <a:avLst/>
          </a:prstGeom>
        </p:spPr>
        <p:txBody>
          <a:bodyPr wrap="square">
            <a:spAutoFit/>
          </a:bodyPr>
          <a:lstStyle/>
          <a:p>
            <a:pPr fontAlgn="base"/>
            <a:r>
              <a:rPr lang="en-US" b="1" dirty="0">
                <a:solidFill>
                  <a:srgbClr val="13171F"/>
                </a:solidFill>
                <a:latin typeface="Source Sans Pro" panose="020B0604020202020204" pitchFamily="34" charset="0"/>
              </a:rPr>
              <a:t>The Few-Shot Image Classification task</a:t>
            </a:r>
          </a:p>
          <a:p>
            <a:pPr fontAlgn="base"/>
            <a:r>
              <a:rPr lang="en-US" dirty="0">
                <a:solidFill>
                  <a:srgbClr val="000000"/>
                </a:solidFill>
                <a:latin typeface="Source Sans Pro" panose="020B0604020202020204" pitchFamily="34" charset="0"/>
              </a:rPr>
              <a:t>First, we need to define the </a:t>
            </a:r>
            <a:r>
              <a:rPr lang="en-US" dirty="0">
                <a:solidFill>
                  <a:srgbClr val="000000"/>
                </a:solidFill>
                <a:latin typeface="inherit"/>
              </a:rPr>
              <a:t>N-way K-shot image classification task</a:t>
            </a:r>
            <a:r>
              <a:rPr lang="en-US" dirty="0">
                <a:solidFill>
                  <a:srgbClr val="000000"/>
                </a:solidFill>
                <a:latin typeface="Source Sans Pro" panose="020B0604020202020204" pitchFamily="34" charset="0"/>
              </a:rPr>
              <a:t>. Given:</a:t>
            </a:r>
          </a:p>
          <a:p>
            <a:pPr fontAlgn="base">
              <a:buFont typeface="+mj-lt"/>
              <a:buAutoNum type="arabicPeriod"/>
            </a:pPr>
            <a:r>
              <a:rPr lang="en-US" dirty="0">
                <a:solidFill>
                  <a:srgbClr val="000000"/>
                </a:solidFill>
                <a:latin typeface="Source Sans Pro" panose="020B0604020202020204" pitchFamily="34" charset="0"/>
              </a:rPr>
              <a:t>a </a:t>
            </a:r>
            <a:r>
              <a:rPr lang="en-US" dirty="0">
                <a:solidFill>
                  <a:srgbClr val="000000"/>
                </a:solidFill>
                <a:latin typeface="inherit"/>
              </a:rPr>
              <a:t>support set </a:t>
            </a:r>
            <a:r>
              <a:rPr lang="en-US" dirty="0">
                <a:solidFill>
                  <a:srgbClr val="000000"/>
                </a:solidFill>
                <a:latin typeface="Source Sans Pro" panose="020B0604020202020204" pitchFamily="34" charset="0"/>
              </a:rPr>
              <a:t>composed of </a:t>
            </a:r>
            <a:r>
              <a:rPr lang="en-US" dirty="0">
                <a:solidFill>
                  <a:srgbClr val="000000"/>
                </a:solidFill>
                <a:latin typeface="inherit"/>
              </a:rPr>
              <a:t>N </a:t>
            </a:r>
            <a:r>
              <a:rPr lang="en-US" dirty="0">
                <a:solidFill>
                  <a:srgbClr val="000000"/>
                </a:solidFill>
                <a:latin typeface="Source Sans Pro" panose="020B0604020202020204" pitchFamily="34" charset="0"/>
              </a:rPr>
              <a:t>labels and, for each label, </a:t>
            </a:r>
            <a:r>
              <a:rPr lang="en-US" dirty="0">
                <a:solidFill>
                  <a:srgbClr val="000000"/>
                </a:solidFill>
                <a:latin typeface="inherit"/>
              </a:rPr>
              <a:t>K </a:t>
            </a:r>
            <a:r>
              <a:rPr lang="en-US" dirty="0">
                <a:solidFill>
                  <a:srgbClr val="000000"/>
                </a:solidFill>
                <a:latin typeface="Source Sans Pro" panose="020B0604020202020204" pitchFamily="34" charset="0"/>
              </a:rPr>
              <a:t>labeled images;</a:t>
            </a:r>
          </a:p>
          <a:p>
            <a:pPr fontAlgn="base">
              <a:buFont typeface="+mj-lt"/>
              <a:buAutoNum type="arabicPeriod"/>
            </a:pPr>
            <a:r>
              <a:rPr lang="en-US" dirty="0">
                <a:solidFill>
                  <a:srgbClr val="000000"/>
                </a:solidFill>
                <a:latin typeface="Source Sans Pro" panose="020B0604020202020204" pitchFamily="34" charset="0"/>
              </a:rPr>
              <a:t>a </a:t>
            </a:r>
            <a:r>
              <a:rPr lang="en-US" dirty="0">
                <a:solidFill>
                  <a:srgbClr val="000000"/>
                </a:solidFill>
                <a:latin typeface="inherit"/>
              </a:rPr>
              <a:t>query set </a:t>
            </a:r>
            <a:r>
              <a:rPr lang="en-US" dirty="0">
                <a:solidFill>
                  <a:srgbClr val="000000"/>
                </a:solidFill>
                <a:latin typeface="Source Sans Pro" panose="020B0604020202020204" pitchFamily="34" charset="0"/>
              </a:rPr>
              <a:t>composed of </a:t>
            </a:r>
            <a:r>
              <a:rPr lang="en-US" dirty="0">
                <a:solidFill>
                  <a:srgbClr val="000000"/>
                </a:solidFill>
                <a:latin typeface="inherit"/>
              </a:rPr>
              <a:t>Q </a:t>
            </a:r>
            <a:r>
              <a:rPr lang="en-US" dirty="0">
                <a:solidFill>
                  <a:srgbClr val="000000"/>
                </a:solidFill>
                <a:latin typeface="Source Sans Pro" panose="020B0604020202020204" pitchFamily="34" charset="0"/>
              </a:rPr>
              <a:t>query images;</a:t>
            </a:r>
          </a:p>
          <a:p>
            <a:pPr fontAlgn="base">
              <a:buFont typeface="+mj-lt"/>
              <a:buAutoNum type="arabicPeriod"/>
            </a:pPr>
            <a:endParaRPr lang="en-US" b="0" i="0" dirty="0">
              <a:solidFill>
                <a:srgbClr val="000000"/>
              </a:solidFill>
              <a:effectLst/>
              <a:latin typeface="Source Sans Pro" panose="020B0604020202020204" pitchFamily="34" charset="0"/>
            </a:endParaRPr>
          </a:p>
          <a:p>
            <a:pPr fontAlgn="base">
              <a:buFont typeface="+mj-lt"/>
              <a:buAutoNum type="arabicPeriod"/>
            </a:pPr>
            <a:endParaRPr lang="en-US" b="0" i="0" dirty="0">
              <a:solidFill>
                <a:srgbClr val="000000"/>
              </a:solidFill>
              <a:effectLst/>
              <a:latin typeface="Source Sans Pro" panose="020B0604020202020204" pitchFamily="34" charset="0"/>
            </a:endParaRPr>
          </a:p>
        </p:txBody>
      </p:sp>
      <p:sp>
        <p:nvSpPr>
          <p:cNvPr id="8" name="Rectangle 7">
            <a:extLst>
              <a:ext uri="{FF2B5EF4-FFF2-40B4-BE49-F238E27FC236}">
                <a16:creationId xmlns:a16="http://schemas.microsoft.com/office/drawing/2014/main" id="{12641919-4516-4DCD-8046-D316803768C8}"/>
              </a:ext>
            </a:extLst>
          </p:cNvPr>
          <p:cNvSpPr/>
          <p:nvPr/>
        </p:nvSpPr>
        <p:spPr>
          <a:xfrm>
            <a:off x="1430221" y="5217989"/>
            <a:ext cx="9947524" cy="369332"/>
          </a:xfrm>
          <a:prstGeom prst="rect">
            <a:avLst/>
          </a:prstGeom>
        </p:spPr>
        <p:txBody>
          <a:bodyPr wrap="square">
            <a:spAutoFit/>
          </a:bodyPr>
          <a:lstStyle/>
          <a:p>
            <a:r>
              <a:rPr lang="en-CA" dirty="0">
                <a:hlinkClick r:id="rId5"/>
              </a:rPr>
              <a:t>https://towardsdatascience.com/one-shot-learning-with-siamese-networks-using-keras-17f34e75bb3d</a:t>
            </a:r>
            <a:endParaRPr lang="en-CA" dirty="0"/>
          </a:p>
        </p:txBody>
      </p:sp>
    </p:spTree>
    <p:extLst>
      <p:ext uri="{BB962C8B-B14F-4D97-AF65-F5344CB8AC3E}">
        <p14:creationId xmlns:p14="http://schemas.microsoft.com/office/powerpoint/2010/main" val="1823985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0424-AFDF-487B-8F79-A629CD6B0CA3}"/>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dirty="0"/>
              <a:t>Point Net (3D Point Cloud)</a:t>
            </a:r>
          </a:p>
        </p:txBody>
      </p:sp>
      <p:pic>
        <p:nvPicPr>
          <p:cNvPr id="1026" name="Picture 2" descr="A screenshot of a cell phone&#10;&#10;Description automatically generated">
            <a:extLst>
              <a:ext uri="{FF2B5EF4-FFF2-40B4-BE49-F238E27FC236}">
                <a16:creationId xmlns:a16="http://schemas.microsoft.com/office/drawing/2014/main" id="{9F20CCA6-053B-4E01-8372-D6F27877C83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966" r="1748" b="1"/>
          <a:stretch/>
        </p:blipFill>
        <p:spPr bwMode="auto">
          <a:xfrm>
            <a:off x="1550505" y="1585481"/>
            <a:ext cx="8918298" cy="36870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9D041DD-0C14-4F42-920A-EB8FA73B1629}"/>
              </a:ext>
            </a:extLst>
          </p:cNvPr>
          <p:cNvSpPr/>
          <p:nvPr/>
        </p:nvSpPr>
        <p:spPr>
          <a:xfrm>
            <a:off x="8050623" y="6158857"/>
            <a:ext cx="3312702" cy="646331"/>
          </a:xfrm>
          <a:prstGeom prst="rect">
            <a:avLst/>
          </a:prstGeom>
        </p:spPr>
        <p:txBody>
          <a:bodyPr wrap="none">
            <a:spAutoFit/>
          </a:bodyPr>
          <a:lstStyle/>
          <a:p>
            <a:r>
              <a:rPr lang="en-CA" dirty="0">
                <a:hlinkClick r:id="rId3"/>
              </a:rPr>
              <a:t>https://arxiv.org/abs/1612.00593</a:t>
            </a:r>
            <a:endParaRPr lang="en-CA" dirty="0"/>
          </a:p>
          <a:p>
            <a:endParaRPr lang="en-CA" dirty="0"/>
          </a:p>
        </p:txBody>
      </p:sp>
    </p:spTree>
    <p:extLst>
      <p:ext uri="{BB962C8B-B14F-4D97-AF65-F5344CB8AC3E}">
        <p14:creationId xmlns:p14="http://schemas.microsoft.com/office/powerpoint/2010/main" val="2242152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912C-688A-4562-A3F8-E8A7C2226FAB}"/>
              </a:ext>
            </a:extLst>
          </p:cNvPr>
          <p:cNvSpPr>
            <a:spLocks noGrp="1"/>
          </p:cNvSpPr>
          <p:nvPr>
            <p:ph type="title"/>
          </p:nvPr>
        </p:nvSpPr>
        <p:spPr>
          <a:xfrm>
            <a:off x="838200" y="197375"/>
            <a:ext cx="10515600" cy="1325563"/>
          </a:xfrm>
        </p:spPr>
        <p:txBody>
          <a:bodyPr/>
          <a:lstStyle/>
          <a:p>
            <a:pPr algn="ctr"/>
            <a:r>
              <a:rPr lang="en-CA" dirty="0"/>
              <a:t>Point Net Design Considerations</a:t>
            </a:r>
          </a:p>
        </p:txBody>
      </p:sp>
      <p:sp>
        <p:nvSpPr>
          <p:cNvPr id="3" name="Content Placeholder 2">
            <a:extLst>
              <a:ext uri="{FF2B5EF4-FFF2-40B4-BE49-F238E27FC236}">
                <a16:creationId xmlns:a16="http://schemas.microsoft.com/office/drawing/2014/main" id="{C7D6827D-E17D-4D74-8D3A-035B3C95790E}"/>
              </a:ext>
            </a:extLst>
          </p:cNvPr>
          <p:cNvSpPr>
            <a:spLocks noGrp="1"/>
          </p:cNvSpPr>
          <p:nvPr>
            <p:ph idx="1"/>
          </p:nvPr>
        </p:nvSpPr>
        <p:spPr>
          <a:xfrm>
            <a:off x="838200" y="1434052"/>
            <a:ext cx="11172986" cy="4398773"/>
          </a:xfrm>
        </p:spPr>
        <p:txBody>
          <a:bodyPr>
            <a:normAutofit fontScale="92500" lnSpcReduction="10000"/>
          </a:bodyPr>
          <a:lstStyle/>
          <a:p>
            <a:r>
              <a:rPr lang="en-CA" dirty="0"/>
              <a:t>Permutation Invariance ( no order) – a collection of points relative to each other make an object or shape.</a:t>
            </a:r>
          </a:p>
          <a:p>
            <a:r>
              <a:rPr lang="en-CA" dirty="0"/>
              <a:t>Symmetric Functions – Commutative functions like sum, average, max.</a:t>
            </a:r>
          </a:p>
          <a:p>
            <a:r>
              <a:rPr lang="en-CA" dirty="0"/>
              <a:t>An aggregate signature of n input points.</a:t>
            </a:r>
          </a:p>
          <a:p>
            <a:endParaRPr lang="en-CA" dirty="0"/>
          </a:p>
          <a:p>
            <a:r>
              <a:rPr lang="en-CA" dirty="0"/>
              <a:t>Transformation Invariance – Geometric Invariance (rotation/scaling)</a:t>
            </a:r>
          </a:p>
          <a:p>
            <a:r>
              <a:rPr lang="en-CA" dirty="0"/>
              <a:t>Pose Normalization / Spatial Transformation</a:t>
            </a:r>
          </a:p>
          <a:p>
            <a:endParaRPr lang="en-CA" dirty="0"/>
          </a:p>
          <a:p>
            <a:r>
              <a:rPr lang="en-CA" dirty="0"/>
              <a:t>U -&gt; Localization Net (Regression NW)-&gt; Theta -&gt; Grid Generator -&gt; V’</a:t>
            </a:r>
          </a:p>
          <a:p>
            <a:r>
              <a:rPr lang="en-CA" dirty="0"/>
              <a:t>U , V’ -&gt;Sampler - V</a:t>
            </a:r>
          </a:p>
          <a:p>
            <a:endParaRPr lang="en-CA" dirty="0"/>
          </a:p>
          <a:p>
            <a:endParaRPr lang="en-CA" dirty="0"/>
          </a:p>
          <a:p>
            <a:endParaRPr lang="en-CA" dirty="0"/>
          </a:p>
        </p:txBody>
      </p:sp>
    </p:spTree>
    <p:extLst>
      <p:ext uri="{BB962C8B-B14F-4D97-AF65-F5344CB8AC3E}">
        <p14:creationId xmlns:p14="http://schemas.microsoft.com/office/powerpoint/2010/main" val="597275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DCFB6-9AB3-4432-A044-4A8B5A4079D8}"/>
              </a:ext>
            </a:extLst>
          </p:cNvPr>
          <p:cNvSpPr>
            <a:spLocks noGrp="1"/>
          </p:cNvSpPr>
          <p:nvPr>
            <p:ph type="title"/>
          </p:nvPr>
        </p:nvSpPr>
        <p:spPr>
          <a:xfrm>
            <a:off x="838200" y="149368"/>
            <a:ext cx="10515600" cy="734035"/>
          </a:xfrm>
        </p:spPr>
        <p:txBody>
          <a:bodyPr/>
          <a:lstStyle/>
          <a:p>
            <a:pPr algn="ctr"/>
            <a:r>
              <a:rPr lang="en-CA" dirty="0"/>
              <a:t>T-Net (POSE NORMALIZATION)</a:t>
            </a:r>
          </a:p>
        </p:txBody>
      </p:sp>
      <p:sp>
        <p:nvSpPr>
          <p:cNvPr id="3" name="Content Placeholder 2">
            <a:extLst>
              <a:ext uri="{FF2B5EF4-FFF2-40B4-BE49-F238E27FC236}">
                <a16:creationId xmlns:a16="http://schemas.microsoft.com/office/drawing/2014/main" id="{590A159C-1981-456C-8F29-85E94FD800DE}"/>
              </a:ext>
            </a:extLst>
          </p:cNvPr>
          <p:cNvSpPr>
            <a:spLocks noGrp="1"/>
          </p:cNvSpPr>
          <p:nvPr>
            <p:ph idx="1"/>
          </p:nvPr>
        </p:nvSpPr>
        <p:spPr>
          <a:xfrm>
            <a:off x="838199" y="994483"/>
            <a:ext cx="10909515" cy="4351338"/>
          </a:xfrm>
        </p:spPr>
        <p:txBody>
          <a:bodyPr/>
          <a:lstStyle/>
          <a:p>
            <a:r>
              <a:rPr lang="en-CA" dirty="0"/>
              <a:t>Independent embedding of each point </a:t>
            </a:r>
          </a:p>
          <a:p>
            <a:r>
              <a:rPr lang="en-CA" dirty="0"/>
              <a:t>Geometric transformation -&gt; matrix multiplication of each point with a transformation matrix</a:t>
            </a:r>
          </a:p>
          <a:p>
            <a:r>
              <a:rPr lang="en-CA" dirty="0"/>
              <a:t>Regression NW – predicts an input-dependent 3by3 transformation matrix – matrix multiplied with nby3 input.</a:t>
            </a:r>
          </a:p>
          <a:p>
            <a:r>
              <a:rPr lang="en-CA" dirty="0"/>
              <a:t>MLPs -&gt; map i/p (independent+ identical) -&gt; higher Dimensional space</a:t>
            </a:r>
          </a:p>
          <a:p>
            <a:r>
              <a:rPr lang="en-CA" dirty="0"/>
              <a:t>Max Pool -&gt; encode global feature vector -&gt; reduced dims with FC layer </a:t>
            </a:r>
          </a:p>
          <a:p>
            <a:r>
              <a:rPr lang="en-CA" dirty="0"/>
              <a:t>Combined with trainable params</a:t>
            </a:r>
          </a:p>
          <a:p>
            <a:endParaRPr lang="en-CA" dirty="0"/>
          </a:p>
          <a:p>
            <a:endParaRPr lang="en-CA" dirty="0"/>
          </a:p>
        </p:txBody>
      </p:sp>
      <p:pic>
        <p:nvPicPr>
          <p:cNvPr id="4" name="Picture 4">
            <a:extLst>
              <a:ext uri="{FF2B5EF4-FFF2-40B4-BE49-F238E27FC236}">
                <a16:creationId xmlns:a16="http://schemas.microsoft.com/office/drawing/2014/main" id="{BEBC9EB8-778F-4421-A8A3-ABAFA8C51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320" y="4738379"/>
            <a:ext cx="10111359" cy="204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85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0219-01A5-4BEC-93E1-33F4C4276CA6}"/>
              </a:ext>
            </a:extLst>
          </p:cNvPr>
          <p:cNvSpPr>
            <a:spLocks noGrp="1"/>
          </p:cNvSpPr>
          <p:nvPr>
            <p:ph type="title"/>
          </p:nvPr>
        </p:nvSpPr>
        <p:spPr>
          <a:xfrm>
            <a:off x="831850" y="278102"/>
            <a:ext cx="9946986" cy="774844"/>
          </a:xfrm>
        </p:spPr>
        <p:txBody>
          <a:bodyPr>
            <a:normAutofit fontScale="90000"/>
          </a:bodyPr>
          <a:lstStyle/>
          <a:p>
            <a:pPr algn="ctr"/>
            <a:r>
              <a:rPr lang="en-CA" dirty="0"/>
              <a:t>Un-Supervised Machine Learning</a:t>
            </a:r>
          </a:p>
        </p:txBody>
      </p:sp>
      <p:sp>
        <p:nvSpPr>
          <p:cNvPr id="4" name="Rectangle 3">
            <a:extLst>
              <a:ext uri="{FF2B5EF4-FFF2-40B4-BE49-F238E27FC236}">
                <a16:creationId xmlns:a16="http://schemas.microsoft.com/office/drawing/2014/main" id="{B1640910-D03B-44E8-B998-8C89F422E8D0}"/>
              </a:ext>
            </a:extLst>
          </p:cNvPr>
          <p:cNvSpPr/>
          <p:nvPr/>
        </p:nvSpPr>
        <p:spPr>
          <a:xfrm>
            <a:off x="4729019" y="6405633"/>
            <a:ext cx="7462981" cy="369332"/>
          </a:xfrm>
          <a:prstGeom prst="rect">
            <a:avLst/>
          </a:prstGeom>
        </p:spPr>
        <p:txBody>
          <a:bodyPr wrap="square">
            <a:spAutoFit/>
          </a:bodyPr>
          <a:lstStyle/>
          <a:p>
            <a:r>
              <a:rPr lang="en-CA" dirty="0">
                <a:hlinkClick r:id="rId2"/>
              </a:rPr>
              <a:t>https://machinelearningmastery.com/a-tour-of-machine-learning-algorithms/</a:t>
            </a:r>
            <a:endParaRPr lang="en-CA" dirty="0"/>
          </a:p>
        </p:txBody>
      </p:sp>
      <p:pic>
        <p:nvPicPr>
          <p:cNvPr id="1028" name="Picture 4">
            <a:extLst>
              <a:ext uri="{FF2B5EF4-FFF2-40B4-BE49-F238E27FC236}">
                <a16:creationId xmlns:a16="http://schemas.microsoft.com/office/drawing/2014/main" id="{95D691D4-370B-4FBB-80A3-9EAE1AE6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 y="1258337"/>
            <a:ext cx="4882361" cy="26136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EE99E04-8C51-4300-AA70-591E74CC3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790" y="1258337"/>
            <a:ext cx="3965437" cy="23329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A8A603D-B198-4B30-941F-5DA01C22DE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9855" y="4071326"/>
            <a:ext cx="3650976" cy="205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51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AF697-56DD-4767-A5F5-0267FB595873}"/>
              </a:ext>
            </a:extLst>
          </p:cNvPr>
          <p:cNvSpPr>
            <a:spLocks noGrp="1"/>
          </p:cNvSpPr>
          <p:nvPr>
            <p:ph type="ctrTitle"/>
          </p:nvPr>
        </p:nvSpPr>
        <p:spPr/>
        <p:txBody>
          <a:bodyPr/>
          <a:lstStyle/>
          <a:p>
            <a:r>
              <a:rPr lang="en-CA" dirty="0"/>
              <a:t>Do Yourself!!</a:t>
            </a:r>
          </a:p>
        </p:txBody>
      </p:sp>
      <p:sp>
        <p:nvSpPr>
          <p:cNvPr id="3" name="Subtitle 2">
            <a:extLst>
              <a:ext uri="{FF2B5EF4-FFF2-40B4-BE49-F238E27FC236}">
                <a16:creationId xmlns:a16="http://schemas.microsoft.com/office/drawing/2014/main" id="{AA608BB7-0DB3-4CE0-AB51-633489EF4972}"/>
              </a:ext>
            </a:extLst>
          </p:cNvPr>
          <p:cNvSpPr>
            <a:spLocks noGrp="1"/>
          </p:cNvSpPr>
          <p:nvPr>
            <p:ph type="subTitle" idx="1"/>
          </p:nvPr>
        </p:nvSpPr>
        <p:spPr>
          <a:xfrm>
            <a:off x="1524000" y="3602038"/>
            <a:ext cx="10039350" cy="2913062"/>
          </a:xfrm>
        </p:spPr>
        <p:txBody>
          <a:bodyPr>
            <a:normAutofit/>
          </a:bodyPr>
          <a:lstStyle/>
          <a:p>
            <a:r>
              <a:rPr lang="en-CA" dirty="0"/>
              <a:t>Video Processing</a:t>
            </a:r>
          </a:p>
          <a:p>
            <a:r>
              <a:rPr lang="en-CA" dirty="0">
                <a:hlinkClick r:id="rId2"/>
              </a:rPr>
              <a:t>https://github.com/kenshohara/video-classification-3d-cnn-pytorch</a:t>
            </a:r>
            <a:endParaRPr lang="en-CA" dirty="0"/>
          </a:p>
          <a:p>
            <a:r>
              <a:rPr lang="en-CA" dirty="0">
                <a:hlinkClick r:id="rId3"/>
              </a:rPr>
              <a:t>https://www.analyticsvidhya.com/blog/2019/09/step-by-step-deep-learning-tutorial-video-classification-python/</a:t>
            </a:r>
            <a:endParaRPr lang="en-CA" dirty="0"/>
          </a:p>
          <a:p>
            <a:r>
              <a:rPr lang="en-CA" dirty="0">
                <a:hlinkClick r:id="rId4"/>
              </a:rPr>
              <a:t>https://www.pyimagesearch.com/2019/07/15/video-classification-with-keras-and-deep-learning/</a:t>
            </a:r>
            <a:endParaRPr lang="en-CA" dirty="0"/>
          </a:p>
          <a:p>
            <a:endParaRPr lang="en-CA" dirty="0"/>
          </a:p>
        </p:txBody>
      </p:sp>
    </p:spTree>
    <p:extLst>
      <p:ext uri="{BB962C8B-B14F-4D97-AF65-F5344CB8AC3E}">
        <p14:creationId xmlns:p14="http://schemas.microsoft.com/office/powerpoint/2010/main" val="3384594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9611-9EB8-43D9-91C6-DE8D0AF81FB8}"/>
              </a:ext>
            </a:extLst>
          </p:cNvPr>
          <p:cNvSpPr>
            <a:spLocks noGrp="1"/>
          </p:cNvSpPr>
          <p:nvPr>
            <p:ph type="title"/>
          </p:nvPr>
        </p:nvSpPr>
        <p:spPr>
          <a:xfrm>
            <a:off x="838200" y="18255"/>
            <a:ext cx="10515600" cy="1325563"/>
          </a:xfrm>
        </p:spPr>
        <p:txBody>
          <a:bodyPr/>
          <a:lstStyle/>
          <a:p>
            <a:pPr algn="ctr"/>
            <a:r>
              <a:rPr lang="en-CA" dirty="0"/>
              <a:t>Siamese Network</a:t>
            </a:r>
          </a:p>
        </p:txBody>
      </p:sp>
      <p:pic>
        <p:nvPicPr>
          <p:cNvPr id="1026" name="Picture 2">
            <a:extLst>
              <a:ext uri="{FF2B5EF4-FFF2-40B4-BE49-F238E27FC236}">
                <a16:creationId xmlns:a16="http://schemas.microsoft.com/office/drawing/2014/main" id="{82E577C4-53C8-4C21-B2BA-95320C53F6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13499" y="1252538"/>
            <a:ext cx="6365002" cy="4352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85ED80-1071-4C09-B2F9-EAD7311A01E0}"/>
              </a:ext>
            </a:extLst>
          </p:cNvPr>
          <p:cNvSpPr/>
          <p:nvPr/>
        </p:nvSpPr>
        <p:spPr>
          <a:xfrm>
            <a:off x="2311400" y="5605462"/>
            <a:ext cx="9880600" cy="369332"/>
          </a:xfrm>
          <a:prstGeom prst="rect">
            <a:avLst/>
          </a:prstGeom>
        </p:spPr>
        <p:txBody>
          <a:bodyPr wrap="square">
            <a:spAutoFit/>
          </a:bodyPr>
          <a:lstStyle/>
          <a:p>
            <a:r>
              <a:rPr lang="en-CA" dirty="0">
                <a:hlinkClick r:id="rId3"/>
              </a:rPr>
              <a:t>http://papers.nips.cc/paper/769-signature-verification-using-a-siamese-time-delay-neural-network.pdf</a:t>
            </a:r>
            <a:endParaRPr lang="en-CA" dirty="0"/>
          </a:p>
        </p:txBody>
      </p:sp>
      <p:sp>
        <p:nvSpPr>
          <p:cNvPr id="5" name="Rectangle 4">
            <a:extLst>
              <a:ext uri="{FF2B5EF4-FFF2-40B4-BE49-F238E27FC236}">
                <a16:creationId xmlns:a16="http://schemas.microsoft.com/office/drawing/2014/main" id="{C7A84E57-83F9-4BAD-BA16-0F4DA6E5D6EB}"/>
              </a:ext>
            </a:extLst>
          </p:cNvPr>
          <p:cNvSpPr/>
          <p:nvPr/>
        </p:nvSpPr>
        <p:spPr>
          <a:xfrm>
            <a:off x="1803400" y="5974794"/>
            <a:ext cx="10248900" cy="369332"/>
          </a:xfrm>
          <a:prstGeom prst="rect">
            <a:avLst/>
          </a:prstGeom>
        </p:spPr>
        <p:txBody>
          <a:bodyPr wrap="square">
            <a:spAutoFit/>
          </a:bodyPr>
          <a:lstStyle/>
          <a:p>
            <a:r>
              <a:rPr lang="en-CA" dirty="0">
                <a:hlinkClick r:id="rId4"/>
              </a:rPr>
              <a:t>https://medium.com/@reachraktim/object-tracking-with-siamese-networks-and-detectron2-572e04dac547</a:t>
            </a:r>
            <a:endParaRPr lang="en-CA" dirty="0"/>
          </a:p>
        </p:txBody>
      </p:sp>
    </p:spTree>
    <p:extLst>
      <p:ext uri="{BB962C8B-B14F-4D97-AF65-F5344CB8AC3E}">
        <p14:creationId xmlns:p14="http://schemas.microsoft.com/office/powerpoint/2010/main" val="867740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C1C3-E172-492B-B7FA-748624AA22D9}"/>
              </a:ext>
            </a:extLst>
          </p:cNvPr>
          <p:cNvSpPr>
            <a:spLocks noGrp="1"/>
          </p:cNvSpPr>
          <p:nvPr>
            <p:ph type="title"/>
          </p:nvPr>
        </p:nvSpPr>
        <p:spPr>
          <a:xfrm>
            <a:off x="838200" y="149225"/>
            <a:ext cx="10515600" cy="803275"/>
          </a:xfrm>
        </p:spPr>
        <p:txBody>
          <a:bodyPr/>
          <a:lstStyle/>
          <a:p>
            <a:pPr algn="ctr"/>
            <a:r>
              <a:rPr lang="en-CA" dirty="0"/>
              <a:t>Contrastive Loss</a:t>
            </a:r>
          </a:p>
        </p:txBody>
      </p:sp>
      <p:sp>
        <p:nvSpPr>
          <p:cNvPr id="4" name="Rectangle 3">
            <a:extLst>
              <a:ext uri="{FF2B5EF4-FFF2-40B4-BE49-F238E27FC236}">
                <a16:creationId xmlns:a16="http://schemas.microsoft.com/office/drawing/2014/main" id="{34940B0A-B189-4CF6-9504-2C5EB0E7A33D}"/>
              </a:ext>
            </a:extLst>
          </p:cNvPr>
          <p:cNvSpPr/>
          <p:nvPr/>
        </p:nvSpPr>
        <p:spPr>
          <a:xfrm>
            <a:off x="749300" y="5303838"/>
            <a:ext cx="10604500" cy="923330"/>
          </a:xfrm>
          <a:prstGeom prst="rect">
            <a:avLst/>
          </a:prstGeom>
        </p:spPr>
        <p:txBody>
          <a:bodyPr wrap="square">
            <a:spAutoFit/>
          </a:bodyPr>
          <a:lstStyle/>
          <a:p>
            <a:r>
              <a:rPr lang="en-CA" dirty="0">
                <a:hlinkClick r:id="rId2"/>
              </a:rPr>
              <a:t>https://towardsdatascience.com/contrasting-contrastive-loss-functions-3c13ca5f055e#:~:text=%20Types%20of%20contrastive%20loss%20functions%20%201,loss%20is%20a%20generalization%20of%20triplet...%20More%20</a:t>
            </a:r>
            <a:endParaRPr lang="en-CA" dirty="0"/>
          </a:p>
        </p:txBody>
      </p:sp>
      <p:sp>
        <p:nvSpPr>
          <p:cNvPr id="5" name="Rectangle 4">
            <a:extLst>
              <a:ext uri="{FF2B5EF4-FFF2-40B4-BE49-F238E27FC236}">
                <a16:creationId xmlns:a16="http://schemas.microsoft.com/office/drawing/2014/main" id="{71C04C3D-36F3-4564-92AE-8270B7DA3242}"/>
              </a:ext>
            </a:extLst>
          </p:cNvPr>
          <p:cNvSpPr/>
          <p:nvPr/>
        </p:nvSpPr>
        <p:spPr>
          <a:xfrm>
            <a:off x="749300" y="6218636"/>
            <a:ext cx="6743700" cy="369332"/>
          </a:xfrm>
          <a:prstGeom prst="rect">
            <a:avLst/>
          </a:prstGeom>
        </p:spPr>
        <p:txBody>
          <a:bodyPr wrap="square">
            <a:spAutoFit/>
          </a:bodyPr>
          <a:lstStyle/>
          <a:p>
            <a:r>
              <a:rPr lang="en-CA" dirty="0">
                <a:hlinkClick r:id="rId3"/>
              </a:rPr>
              <a:t>https://towardsdatascience.com/lossless-triplet-loss-7e932f990b24</a:t>
            </a:r>
            <a:endParaRPr lang="en-CA" dirty="0"/>
          </a:p>
        </p:txBody>
      </p:sp>
      <p:pic>
        <p:nvPicPr>
          <p:cNvPr id="6146" name="Picture 2">
            <a:extLst>
              <a:ext uri="{FF2B5EF4-FFF2-40B4-BE49-F238E27FC236}">
                <a16:creationId xmlns:a16="http://schemas.microsoft.com/office/drawing/2014/main" id="{7BA061A9-E9A9-45C3-BE84-C9EA961020E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49300" y="1294108"/>
            <a:ext cx="10515600" cy="796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AF69D17-1B74-4CF9-B73E-C4478998D606}"/>
              </a:ext>
            </a:extLst>
          </p:cNvPr>
          <p:cNvSpPr/>
          <p:nvPr/>
        </p:nvSpPr>
        <p:spPr>
          <a:xfrm>
            <a:off x="749300" y="899225"/>
            <a:ext cx="5117940" cy="446276"/>
          </a:xfrm>
          <a:prstGeom prst="rect">
            <a:avLst/>
          </a:prstGeom>
        </p:spPr>
        <p:txBody>
          <a:bodyPr wrap="none">
            <a:spAutoFit/>
          </a:bodyPr>
          <a:lstStyle/>
          <a:p>
            <a:r>
              <a:rPr lang="en-CA" sz="2300" b="1" dirty="0">
                <a:solidFill>
                  <a:srgbClr val="292929"/>
                </a:solidFill>
                <a:latin typeface="Helvetica Neue"/>
              </a:rPr>
              <a:t>Triplet loss (Weinberger et al. 2006)</a:t>
            </a:r>
            <a:endParaRPr lang="en-CA" sz="2300" b="1" i="0" dirty="0">
              <a:solidFill>
                <a:srgbClr val="292929"/>
              </a:solidFill>
              <a:effectLst/>
              <a:latin typeface="Helvetica Neue"/>
            </a:endParaRPr>
          </a:p>
        </p:txBody>
      </p:sp>
      <p:pic>
        <p:nvPicPr>
          <p:cNvPr id="6148" name="Picture 4">
            <a:extLst>
              <a:ext uri="{FF2B5EF4-FFF2-40B4-BE49-F238E27FC236}">
                <a16:creationId xmlns:a16="http://schemas.microsoft.com/office/drawing/2014/main" id="{CBF7683B-1C96-47ED-A392-04AADD5E6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260299"/>
            <a:ext cx="4359275" cy="283749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87436FD-CE66-41E4-91F5-83C2310587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2853" y="3081762"/>
            <a:ext cx="5762047" cy="92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315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06CF-87C6-4F5D-95F8-1BEC8ADF7BC2}"/>
              </a:ext>
            </a:extLst>
          </p:cNvPr>
          <p:cNvSpPr>
            <a:spLocks noGrp="1"/>
          </p:cNvSpPr>
          <p:nvPr>
            <p:ph type="title"/>
          </p:nvPr>
        </p:nvSpPr>
        <p:spPr>
          <a:xfrm>
            <a:off x="838200" y="120451"/>
            <a:ext cx="10515600" cy="959049"/>
          </a:xfrm>
        </p:spPr>
        <p:txBody>
          <a:bodyPr/>
          <a:lstStyle/>
          <a:p>
            <a:pPr algn="ctr"/>
            <a:r>
              <a:rPr lang="en-CA" dirty="0"/>
              <a:t>R-CNN</a:t>
            </a:r>
          </a:p>
        </p:txBody>
      </p:sp>
      <p:sp>
        <p:nvSpPr>
          <p:cNvPr id="5" name="Rectangle 4">
            <a:extLst>
              <a:ext uri="{FF2B5EF4-FFF2-40B4-BE49-F238E27FC236}">
                <a16:creationId xmlns:a16="http://schemas.microsoft.com/office/drawing/2014/main" id="{B44B01DF-915D-4028-BEE8-4F1D87EAE31B}"/>
              </a:ext>
            </a:extLst>
          </p:cNvPr>
          <p:cNvSpPr/>
          <p:nvPr/>
        </p:nvSpPr>
        <p:spPr>
          <a:xfrm>
            <a:off x="368298" y="5144968"/>
            <a:ext cx="5880101" cy="923330"/>
          </a:xfrm>
          <a:prstGeom prst="rect">
            <a:avLst/>
          </a:prstGeom>
        </p:spPr>
        <p:txBody>
          <a:bodyPr wrap="square">
            <a:spAutoFit/>
          </a:bodyPr>
          <a:lstStyle/>
          <a:p>
            <a:r>
              <a:rPr lang="en-CA" dirty="0">
                <a:hlinkClick r:id="rId2"/>
              </a:rPr>
              <a:t>https://colab.research.google.com/github/mlvlab/COSE474/</a:t>
            </a:r>
          </a:p>
          <a:p>
            <a:endParaRPr lang="en-CA" dirty="0">
              <a:hlinkClick r:id="rId2"/>
            </a:endParaRPr>
          </a:p>
          <a:p>
            <a:r>
              <a:rPr lang="en-CA" dirty="0">
                <a:hlinkClick r:id="rId2"/>
              </a:rPr>
              <a:t>blob/master/3_Object_Detection_and_MOT_tutorial.ipynb</a:t>
            </a:r>
            <a:endParaRPr lang="en-CA" dirty="0"/>
          </a:p>
        </p:txBody>
      </p:sp>
      <p:pic>
        <p:nvPicPr>
          <p:cNvPr id="3076" name="Picture 4">
            <a:extLst>
              <a:ext uri="{FF2B5EF4-FFF2-40B4-BE49-F238E27FC236}">
                <a16:creationId xmlns:a16="http://schemas.microsoft.com/office/drawing/2014/main" id="{026187A3-67B1-4E42-BD1D-2D42C2847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698" y="1786830"/>
            <a:ext cx="8150207" cy="301920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AB74F47-365D-44D3-BBE2-1F66A8FF66AA}"/>
              </a:ext>
            </a:extLst>
          </p:cNvPr>
          <p:cNvSpPr/>
          <p:nvPr/>
        </p:nvSpPr>
        <p:spPr>
          <a:xfrm>
            <a:off x="368298" y="6220698"/>
            <a:ext cx="10769601" cy="369332"/>
          </a:xfrm>
          <a:prstGeom prst="rect">
            <a:avLst/>
          </a:prstGeom>
        </p:spPr>
        <p:txBody>
          <a:bodyPr wrap="square">
            <a:spAutoFit/>
          </a:bodyPr>
          <a:lstStyle/>
          <a:p>
            <a:r>
              <a:rPr lang="en-CA" dirty="0">
                <a:hlinkClick r:id="rId4"/>
              </a:rPr>
              <a:t>https://towardsdatascience.com/r-cnn-fast-r-cnn-faster-r-cnn-yolo-object-detection-algorithms-36d53571365e</a:t>
            </a:r>
            <a:endParaRPr lang="en-CA" dirty="0"/>
          </a:p>
        </p:txBody>
      </p:sp>
    </p:spTree>
    <p:extLst>
      <p:ext uri="{BB962C8B-B14F-4D97-AF65-F5344CB8AC3E}">
        <p14:creationId xmlns:p14="http://schemas.microsoft.com/office/powerpoint/2010/main" val="3082879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06CF-87C6-4F5D-95F8-1BEC8ADF7BC2}"/>
              </a:ext>
            </a:extLst>
          </p:cNvPr>
          <p:cNvSpPr>
            <a:spLocks noGrp="1"/>
          </p:cNvSpPr>
          <p:nvPr>
            <p:ph type="title"/>
          </p:nvPr>
        </p:nvSpPr>
        <p:spPr/>
        <p:txBody>
          <a:bodyPr/>
          <a:lstStyle/>
          <a:p>
            <a:r>
              <a:rPr lang="en-CA" dirty="0"/>
              <a:t>Faster R-CNN</a:t>
            </a:r>
          </a:p>
        </p:txBody>
      </p:sp>
      <p:sp>
        <p:nvSpPr>
          <p:cNvPr id="4" name="Rectangle 3">
            <a:extLst>
              <a:ext uri="{FF2B5EF4-FFF2-40B4-BE49-F238E27FC236}">
                <a16:creationId xmlns:a16="http://schemas.microsoft.com/office/drawing/2014/main" id="{B2CE8D4B-8359-462E-9D4B-D2591F262480}"/>
              </a:ext>
            </a:extLst>
          </p:cNvPr>
          <p:cNvSpPr/>
          <p:nvPr/>
        </p:nvSpPr>
        <p:spPr>
          <a:xfrm>
            <a:off x="368299" y="6200486"/>
            <a:ext cx="3098798" cy="584775"/>
          </a:xfrm>
          <a:prstGeom prst="rect">
            <a:avLst/>
          </a:prstGeom>
        </p:spPr>
        <p:txBody>
          <a:bodyPr wrap="square">
            <a:spAutoFit/>
          </a:bodyPr>
          <a:lstStyle/>
          <a:p>
            <a:r>
              <a:rPr lang="en-CA" sz="800" dirty="0">
                <a:hlinkClick r:id="rId2"/>
              </a:rPr>
              <a:t>https://towardsdatascience.com/faster-rcnn-object-detection-f865e5ed7fc4#:~:text=Faster%20RCNN%20is%20an%20object%20detection%20architecture%20presented,Shot%20Detector%29.%20Let%E2%80%99s%20explain%20how%20this%20architecture%20works%2C</a:t>
            </a:r>
            <a:endParaRPr lang="en-CA" sz="800" dirty="0"/>
          </a:p>
        </p:txBody>
      </p:sp>
      <p:pic>
        <p:nvPicPr>
          <p:cNvPr id="3074" name="Picture 2">
            <a:extLst>
              <a:ext uri="{FF2B5EF4-FFF2-40B4-BE49-F238E27FC236}">
                <a16:creationId xmlns:a16="http://schemas.microsoft.com/office/drawing/2014/main" id="{5C2F5D2A-F1B3-486D-9E71-AFAA21818E9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401566"/>
            <a:ext cx="8445500" cy="38253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4B01DF-915D-4028-BEE8-4F1D87EAE31B}"/>
              </a:ext>
            </a:extLst>
          </p:cNvPr>
          <p:cNvSpPr/>
          <p:nvPr/>
        </p:nvSpPr>
        <p:spPr>
          <a:xfrm>
            <a:off x="368299" y="5513367"/>
            <a:ext cx="5880101" cy="646331"/>
          </a:xfrm>
          <a:prstGeom prst="rect">
            <a:avLst/>
          </a:prstGeom>
        </p:spPr>
        <p:txBody>
          <a:bodyPr wrap="square">
            <a:spAutoFit/>
          </a:bodyPr>
          <a:lstStyle/>
          <a:p>
            <a:r>
              <a:rPr lang="en-CA" dirty="0">
                <a:hlinkClick r:id="rId4"/>
              </a:rPr>
              <a:t>https://colab.research.google.com/github/mlvlab/COSE474/blob/master/3_Object_Detection_and_MOT_tutorial.ipynb</a:t>
            </a:r>
            <a:endParaRPr lang="en-CA" dirty="0"/>
          </a:p>
        </p:txBody>
      </p:sp>
      <p:pic>
        <p:nvPicPr>
          <p:cNvPr id="3076" name="Picture 4">
            <a:extLst>
              <a:ext uri="{FF2B5EF4-FFF2-40B4-BE49-F238E27FC236}">
                <a16:creationId xmlns:a16="http://schemas.microsoft.com/office/drawing/2014/main" id="{026187A3-67B1-4E42-BD1D-2D42C28474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7521593" y="2368854"/>
            <a:ext cx="6445215" cy="238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062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76">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514FA-5C2F-4EB9-A1C6-E91C16939ED2}"/>
              </a:ext>
            </a:extLst>
          </p:cNvPr>
          <p:cNvSpPr>
            <a:spLocks noGrp="1"/>
          </p:cNvSpPr>
          <p:nvPr>
            <p:ph type="title"/>
          </p:nvPr>
        </p:nvSpPr>
        <p:spPr>
          <a:xfrm>
            <a:off x="838200" y="365126"/>
            <a:ext cx="10515600" cy="866774"/>
          </a:xfrm>
        </p:spPr>
        <p:txBody>
          <a:bodyPr>
            <a:normAutofit/>
          </a:bodyPr>
          <a:lstStyle/>
          <a:p>
            <a:pPr algn="ctr"/>
            <a:r>
              <a:rPr lang="en-CA" sz="4000" dirty="0"/>
              <a:t>YOLO</a:t>
            </a:r>
          </a:p>
        </p:txBody>
      </p:sp>
      <p:pic>
        <p:nvPicPr>
          <p:cNvPr id="2054" name="Picture 6">
            <a:extLst>
              <a:ext uri="{FF2B5EF4-FFF2-40B4-BE49-F238E27FC236}">
                <a16:creationId xmlns:a16="http://schemas.microsoft.com/office/drawing/2014/main" id="{F7F9A54A-3E22-4034-A0EC-0453E74DBF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97" r="4471" b="-3"/>
          <a:stretch/>
        </p:blipFill>
        <p:spPr bwMode="auto">
          <a:xfrm>
            <a:off x="2563875" y="1231900"/>
            <a:ext cx="7061200" cy="493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693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B864-B271-4B34-869E-DDA7996A0877}"/>
              </a:ext>
            </a:extLst>
          </p:cNvPr>
          <p:cNvSpPr>
            <a:spLocks noGrp="1"/>
          </p:cNvSpPr>
          <p:nvPr>
            <p:ph type="title"/>
          </p:nvPr>
        </p:nvSpPr>
        <p:spPr>
          <a:xfrm>
            <a:off x="838200" y="60324"/>
            <a:ext cx="10515600" cy="650875"/>
          </a:xfrm>
        </p:spPr>
        <p:txBody>
          <a:bodyPr>
            <a:normAutofit fontScale="90000"/>
          </a:bodyPr>
          <a:lstStyle/>
          <a:p>
            <a:pPr algn="ctr"/>
            <a:r>
              <a:rPr lang="en-CA" dirty="0"/>
              <a:t>Object Detection and Tracking</a:t>
            </a:r>
          </a:p>
        </p:txBody>
      </p:sp>
      <p:sp>
        <p:nvSpPr>
          <p:cNvPr id="3" name="Content Placeholder 2">
            <a:extLst>
              <a:ext uri="{FF2B5EF4-FFF2-40B4-BE49-F238E27FC236}">
                <a16:creationId xmlns:a16="http://schemas.microsoft.com/office/drawing/2014/main" id="{CEAD94A2-25E9-4190-8DDB-00CE36A80B4F}"/>
              </a:ext>
            </a:extLst>
          </p:cNvPr>
          <p:cNvSpPr>
            <a:spLocks noGrp="1"/>
          </p:cNvSpPr>
          <p:nvPr>
            <p:ph idx="1"/>
          </p:nvPr>
        </p:nvSpPr>
        <p:spPr>
          <a:xfrm>
            <a:off x="838200" y="625215"/>
            <a:ext cx="10515600" cy="3724275"/>
          </a:xfrm>
        </p:spPr>
        <p:txBody>
          <a:bodyPr/>
          <a:lstStyle/>
          <a:p>
            <a:r>
              <a:rPr lang="en-CA" dirty="0" err="1"/>
              <a:t>SiamFC</a:t>
            </a:r>
            <a:r>
              <a:rPr lang="en-CA" dirty="0"/>
              <a:t>, </a:t>
            </a:r>
            <a:r>
              <a:rPr lang="en-CA" dirty="0" err="1"/>
              <a:t>SiamRPN</a:t>
            </a:r>
            <a:r>
              <a:rPr lang="en-CA" dirty="0"/>
              <a:t>, </a:t>
            </a:r>
            <a:r>
              <a:rPr lang="en-CA" dirty="0" err="1"/>
              <a:t>SiamRPN</a:t>
            </a:r>
            <a:r>
              <a:rPr lang="en-CA" dirty="0"/>
              <a:t>++, Detectron2</a:t>
            </a:r>
          </a:p>
          <a:p>
            <a:endParaRPr lang="en-CA" dirty="0"/>
          </a:p>
          <a:p>
            <a:endParaRPr lang="en-CA" dirty="0"/>
          </a:p>
        </p:txBody>
      </p:sp>
      <p:sp>
        <p:nvSpPr>
          <p:cNvPr id="4" name="Rectangle 3">
            <a:extLst>
              <a:ext uri="{FF2B5EF4-FFF2-40B4-BE49-F238E27FC236}">
                <a16:creationId xmlns:a16="http://schemas.microsoft.com/office/drawing/2014/main" id="{0598F8B1-C702-4997-82F8-EE640380AAE5}"/>
              </a:ext>
            </a:extLst>
          </p:cNvPr>
          <p:cNvSpPr/>
          <p:nvPr/>
        </p:nvSpPr>
        <p:spPr>
          <a:xfrm>
            <a:off x="1993836" y="6488668"/>
            <a:ext cx="10731500" cy="369332"/>
          </a:xfrm>
          <a:prstGeom prst="rect">
            <a:avLst/>
          </a:prstGeom>
        </p:spPr>
        <p:txBody>
          <a:bodyPr wrap="square">
            <a:spAutoFit/>
          </a:bodyPr>
          <a:lstStyle/>
          <a:p>
            <a:r>
              <a:rPr lang="en-CA">
                <a:hlinkClick r:id="rId2"/>
              </a:rPr>
              <a:t>https://medium.com/@reachraktim/object-tracking-with-siamese-networks-and-detectron2-572e04dac547</a:t>
            </a:r>
            <a:endParaRPr lang="en-CA" dirty="0"/>
          </a:p>
        </p:txBody>
      </p:sp>
      <p:sp>
        <p:nvSpPr>
          <p:cNvPr id="5" name="Rectangle 4">
            <a:extLst>
              <a:ext uri="{FF2B5EF4-FFF2-40B4-BE49-F238E27FC236}">
                <a16:creationId xmlns:a16="http://schemas.microsoft.com/office/drawing/2014/main" id="{41202757-7DC0-447C-A46A-891BDDA23808}"/>
              </a:ext>
            </a:extLst>
          </p:cNvPr>
          <p:cNvSpPr/>
          <p:nvPr/>
        </p:nvSpPr>
        <p:spPr>
          <a:xfrm>
            <a:off x="7359586" y="6119336"/>
            <a:ext cx="4763996" cy="369332"/>
          </a:xfrm>
          <a:prstGeom prst="rect">
            <a:avLst/>
          </a:prstGeom>
        </p:spPr>
        <p:txBody>
          <a:bodyPr wrap="none">
            <a:spAutoFit/>
          </a:bodyPr>
          <a:lstStyle/>
          <a:p>
            <a:r>
              <a:rPr lang="en-CA" dirty="0">
                <a:hlinkClick r:id="rId3"/>
              </a:rPr>
              <a:t>https://www.youtube.com/watch?v=oBklltKXtDE</a:t>
            </a:r>
            <a:endParaRPr lang="en-CA" dirty="0"/>
          </a:p>
        </p:txBody>
      </p:sp>
      <p:pic>
        <p:nvPicPr>
          <p:cNvPr id="5122" name="Picture 2">
            <a:extLst>
              <a:ext uri="{FF2B5EF4-FFF2-40B4-BE49-F238E27FC236}">
                <a16:creationId xmlns:a16="http://schemas.microsoft.com/office/drawing/2014/main" id="{BC963927-7E0A-4075-8744-0DCF243A8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7259" y="1023013"/>
            <a:ext cx="8204325" cy="30146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812AB90-A41C-4378-8D9F-C82389BD33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8943" y="3942139"/>
            <a:ext cx="4763996" cy="226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971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C0BF-78E2-4106-BF6C-1B9EFE7C9149}"/>
              </a:ext>
            </a:extLst>
          </p:cNvPr>
          <p:cNvSpPr>
            <a:spLocks noGrp="1"/>
          </p:cNvSpPr>
          <p:nvPr>
            <p:ph type="title"/>
          </p:nvPr>
        </p:nvSpPr>
        <p:spPr/>
        <p:txBody>
          <a:bodyPr/>
          <a:lstStyle/>
          <a:p>
            <a:r>
              <a:rPr lang="en-CA" dirty="0"/>
              <a:t>Resources</a:t>
            </a:r>
          </a:p>
        </p:txBody>
      </p:sp>
      <p:sp>
        <p:nvSpPr>
          <p:cNvPr id="3" name="Content Placeholder 2">
            <a:extLst>
              <a:ext uri="{FF2B5EF4-FFF2-40B4-BE49-F238E27FC236}">
                <a16:creationId xmlns:a16="http://schemas.microsoft.com/office/drawing/2014/main" id="{0FFF3752-E460-4CFC-945B-24A5634B6BF9}"/>
              </a:ext>
            </a:extLst>
          </p:cNvPr>
          <p:cNvSpPr>
            <a:spLocks noGrp="1"/>
          </p:cNvSpPr>
          <p:nvPr>
            <p:ph idx="1"/>
          </p:nvPr>
        </p:nvSpPr>
        <p:spPr/>
        <p:txBody>
          <a:bodyPr/>
          <a:lstStyle/>
          <a:p>
            <a:r>
              <a:rPr lang="en-CA" dirty="0">
                <a:hlinkClick r:id="rId2"/>
              </a:rPr>
              <a:t>https://www.wandb.com/tutorial/transfer-learning</a:t>
            </a:r>
            <a:endParaRPr lang="en-CA" dirty="0"/>
          </a:p>
          <a:p>
            <a:endParaRPr lang="en-CA" dirty="0"/>
          </a:p>
          <a:p>
            <a:r>
              <a:rPr lang="en-CA" dirty="0">
                <a:hlinkClick r:id="rId3"/>
              </a:rPr>
              <a:t>https://www.wandb.com/tutorial/one-shot-learning</a:t>
            </a:r>
            <a:endParaRPr lang="en-CA" dirty="0"/>
          </a:p>
          <a:p>
            <a:endParaRPr lang="en-CA" dirty="0"/>
          </a:p>
          <a:p>
            <a:r>
              <a:rPr lang="en-CA" dirty="0">
                <a:hlinkClick r:id="rId4"/>
              </a:rPr>
              <a:t>https://github.com/lukas/ml-class/tree/master/videos</a:t>
            </a:r>
            <a:endParaRPr lang="en-CA" dirty="0"/>
          </a:p>
          <a:p>
            <a:endParaRPr lang="en-CA" dirty="0"/>
          </a:p>
          <a:p>
            <a:r>
              <a:rPr lang="en-CA" dirty="0">
                <a:hlinkClick r:id="rId5"/>
              </a:rPr>
              <a:t>https://github.com/ultralytics/yolov3</a:t>
            </a:r>
            <a:endParaRPr lang="en-CA" dirty="0"/>
          </a:p>
          <a:p>
            <a:endParaRPr lang="en-CA" dirty="0"/>
          </a:p>
          <a:p>
            <a:endParaRPr lang="en-CA" dirty="0"/>
          </a:p>
        </p:txBody>
      </p:sp>
    </p:spTree>
    <p:extLst>
      <p:ext uri="{BB962C8B-B14F-4D97-AF65-F5344CB8AC3E}">
        <p14:creationId xmlns:p14="http://schemas.microsoft.com/office/powerpoint/2010/main" val="3621231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4182-78CD-4CB4-8E64-D8EBFF8A34D7}"/>
              </a:ext>
            </a:extLst>
          </p:cNvPr>
          <p:cNvSpPr>
            <a:spLocks noGrp="1"/>
          </p:cNvSpPr>
          <p:nvPr>
            <p:ph type="title"/>
          </p:nvPr>
        </p:nvSpPr>
        <p:spPr/>
        <p:txBody>
          <a:bodyPr/>
          <a:lstStyle/>
          <a:p>
            <a:pPr algn="ctr"/>
            <a:r>
              <a:rPr lang="en-CA" dirty="0" err="1"/>
              <a:t>Colabs</a:t>
            </a:r>
            <a:endParaRPr lang="en-CA" dirty="0"/>
          </a:p>
        </p:txBody>
      </p:sp>
      <p:sp>
        <p:nvSpPr>
          <p:cNvPr id="3" name="Content Placeholder 2">
            <a:extLst>
              <a:ext uri="{FF2B5EF4-FFF2-40B4-BE49-F238E27FC236}">
                <a16:creationId xmlns:a16="http://schemas.microsoft.com/office/drawing/2014/main" id="{32A55708-AFD0-414B-B25C-102F6C2FC502}"/>
              </a:ext>
            </a:extLst>
          </p:cNvPr>
          <p:cNvSpPr>
            <a:spLocks noGrp="1"/>
          </p:cNvSpPr>
          <p:nvPr>
            <p:ph idx="1"/>
          </p:nvPr>
        </p:nvSpPr>
        <p:spPr>
          <a:xfrm>
            <a:off x="838199" y="1360112"/>
            <a:ext cx="10716491" cy="5381510"/>
          </a:xfrm>
        </p:spPr>
        <p:txBody>
          <a:bodyPr>
            <a:normAutofit lnSpcReduction="10000"/>
          </a:bodyPr>
          <a:lstStyle/>
          <a:p>
            <a:r>
              <a:rPr lang="en-CA" dirty="0">
                <a:hlinkClick r:id="rId2"/>
              </a:rPr>
              <a:t>https://colab.research.google.com/github/tensorflow/hub/blob/master/examples/colab/object_detection.ipynb#scrollTo=lrUt_eWxBe1G</a:t>
            </a:r>
            <a:endParaRPr lang="en-CA" dirty="0"/>
          </a:p>
          <a:p>
            <a:endParaRPr lang="en-CA" dirty="0"/>
          </a:p>
          <a:p>
            <a:r>
              <a:rPr lang="en-CA" dirty="0">
                <a:hlinkClick r:id="rId3"/>
              </a:rPr>
              <a:t>https://colab.research.google.com/github/mlvlab/COSE474/blob/master/3_Object_Detection_and_MOT_tutorial.ipynb#scrollTo=WnsyoUpmz42L</a:t>
            </a:r>
            <a:endParaRPr lang="en-CA" dirty="0"/>
          </a:p>
          <a:p>
            <a:endParaRPr lang="en-CA" dirty="0"/>
          </a:p>
          <a:p>
            <a:r>
              <a:rPr lang="en-CA" dirty="0">
                <a:hlinkClick r:id="rId4"/>
              </a:rPr>
              <a:t>https://colab.research.google.com/drive/1ujJ9IV_64mq6VBuNkywUMCU_y7lHtqHD#scrollTo=sH3J9kx9bnPv</a:t>
            </a:r>
            <a:endParaRPr lang="en-CA" dirty="0"/>
          </a:p>
          <a:p>
            <a:endParaRPr lang="en-CA" dirty="0"/>
          </a:p>
          <a:p>
            <a:r>
              <a:rPr lang="en-CA" dirty="0">
                <a:hlinkClick r:id="rId5"/>
              </a:rPr>
              <a:t>https://colab.research.google.com/github/vindruid/yolov3-in-colab/blob/master/yolov3_video.ipynb#scrollTo=47aetUx1Mm4I</a:t>
            </a:r>
            <a:endParaRPr lang="en-CA" dirty="0"/>
          </a:p>
          <a:p>
            <a:endParaRPr lang="en-CA" dirty="0"/>
          </a:p>
          <a:p>
            <a:endParaRPr lang="en-CA" dirty="0"/>
          </a:p>
        </p:txBody>
      </p:sp>
    </p:spTree>
    <p:extLst>
      <p:ext uri="{BB962C8B-B14F-4D97-AF65-F5344CB8AC3E}">
        <p14:creationId xmlns:p14="http://schemas.microsoft.com/office/powerpoint/2010/main" val="332220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AE4D-1C51-4B9F-8433-AFB2ECFB177B}"/>
              </a:ext>
            </a:extLst>
          </p:cNvPr>
          <p:cNvSpPr>
            <a:spLocks noGrp="1"/>
          </p:cNvSpPr>
          <p:nvPr>
            <p:ph type="title"/>
          </p:nvPr>
        </p:nvSpPr>
        <p:spPr/>
        <p:txBody>
          <a:bodyPr/>
          <a:lstStyle/>
          <a:p>
            <a:r>
              <a:rPr lang="en-CA" dirty="0"/>
              <a:t>Do Yourself!!</a:t>
            </a:r>
          </a:p>
        </p:txBody>
      </p:sp>
      <p:sp>
        <p:nvSpPr>
          <p:cNvPr id="3" name="Content Placeholder 2">
            <a:extLst>
              <a:ext uri="{FF2B5EF4-FFF2-40B4-BE49-F238E27FC236}">
                <a16:creationId xmlns:a16="http://schemas.microsoft.com/office/drawing/2014/main" id="{1789F0DF-53FF-4C7E-AECE-3182E0026AD8}"/>
              </a:ext>
            </a:extLst>
          </p:cNvPr>
          <p:cNvSpPr>
            <a:spLocks noGrp="1"/>
          </p:cNvSpPr>
          <p:nvPr>
            <p:ph idx="1"/>
          </p:nvPr>
        </p:nvSpPr>
        <p:spPr>
          <a:xfrm>
            <a:off x="838200" y="1533525"/>
            <a:ext cx="10515600" cy="4351338"/>
          </a:xfrm>
        </p:spPr>
        <p:txBody>
          <a:bodyPr/>
          <a:lstStyle/>
          <a:p>
            <a:pPr marL="0" indent="0">
              <a:buNone/>
            </a:pPr>
            <a:r>
              <a:rPr lang="en-CA" dirty="0"/>
              <a:t>Face Recognition</a:t>
            </a:r>
          </a:p>
          <a:p>
            <a:pPr marL="0" indent="0">
              <a:buNone/>
            </a:pPr>
            <a:endParaRPr lang="en-CA" dirty="0"/>
          </a:p>
          <a:p>
            <a:r>
              <a:rPr lang="en-CA" dirty="0">
                <a:hlinkClick r:id="rId2"/>
              </a:rPr>
              <a:t>https://hub.packtpub.com/face-recognition-using-siamese-networks-tutorial/</a:t>
            </a:r>
            <a:endParaRPr lang="en-CA" dirty="0"/>
          </a:p>
          <a:p>
            <a:endParaRPr lang="en-CA" dirty="0"/>
          </a:p>
          <a:p>
            <a:r>
              <a:rPr lang="en-CA" dirty="0">
                <a:hlinkClick r:id="rId3"/>
              </a:rPr>
              <a:t>https://medium.com/predict/face-recognition-from-scratch-using-siamese-networks-and-tensorflow-df03e32f8cd0</a:t>
            </a:r>
            <a:endParaRPr lang="en-CA" dirty="0"/>
          </a:p>
          <a:p>
            <a:endParaRPr lang="en-CA" dirty="0"/>
          </a:p>
          <a:p>
            <a:r>
              <a:rPr lang="en-CA" dirty="0">
                <a:hlinkClick r:id="rId4"/>
              </a:rPr>
              <a:t>https://github.com/shubham0204/Face_Recognition_with_TF</a:t>
            </a:r>
            <a:endParaRPr lang="en-CA" dirty="0"/>
          </a:p>
        </p:txBody>
      </p:sp>
    </p:spTree>
    <p:extLst>
      <p:ext uri="{BB962C8B-B14F-4D97-AF65-F5344CB8AC3E}">
        <p14:creationId xmlns:p14="http://schemas.microsoft.com/office/powerpoint/2010/main" val="89569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0219-01A5-4BEC-93E1-33F4C4276CA6}"/>
              </a:ext>
            </a:extLst>
          </p:cNvPr>
          <p:cNvSpPr>
            <a:spLocks noGrp="1"/>
          </p:cNvSpPr>
          <p:nvPr>
            <p:ph type="title"/>
          </p:nvPr>
        </p:nvSpPr>
        <p:spPr>
          <a:xfrm>
            <a:off x="1613766" y="121085"/>
            <a:ext cx="8964468" cy="876444"/>
          </a:xfrm>
        </p:spPr>
        <p:txBody>
          <a:bodyPr>
            <a:normAutofit fontScale="90000"/>
          </a:bodyPr>
          <a:lstStyle/>
          <a:p>
            <a:pPr algn="ctr"/>
            <a:r>
              <a:rPr lang="en-CA" dirty="0"/>
              <a:t>Deep Learning </a:t>
            </a:r>
          </a:p>
        </p:txBody>
      </p:sp>
      <p:sp>
        <p:nvSpPr>
          <p:cNvPr id="3" name="Text Placeholder 2">
            <a:extLst>
              <a:ext uri="{FF2B5EF4-FFF2-40B4-BE49-F238E27FC236}">
                <a16:creationId xmlns:a16="http://schemas.microsoft.com/office/drawing/2014/main" id="{A9801E70-8078-401F-A257-14565708CF51}"/>
              </a:ext>
            </a:extLst>
          </p:cNvPr>
          <p:cNvSpPr>
            <a:spLocks noGrp="1"/>
          </p:cNvSpPr>
          <p:nvPr>
            <p:ph type="body" idx="1"/>
          </p:nvPr>
        </p:nvSpPr>
        <p:spPr>
          <a:xfrm>
            <a:off x="838200" y="922626"/>
            <a:ext cx="10515600" cy="1500187"/>
          </a:xfrm>
        </p:spPr>
        <p:txBody>
          <a:bodyPr/>
          <a:lstStyle/>
          <a:p>
            <a:r>
              <a:rPr lang="en-CA" dirty="0"/>
              <a:t>Complex Problem – Hidden Patterns – Rules</a:t>
            </a:r>
          </a:p>
          <a:p>
            <a:r>
              <a:rPr lang="en-CA" dirty="0"/>
              <a:t>Different Levels of Rules Patterns ; Many Labels Possible</a:t>
            </a:r>
          </a:p>
        </p:txBody>
      </p:sp>
      <p:pic>
        <p:nvPicPr>
          <p:cNvPr id="2050" name="Picture 2" descr="A Beginner's Guide to Neural Networks and Deep Learning | Pathmind">
            <a:extLst>
              <a:ext uri="{FF2B5EF4-FFF2-40B4-BE49-F238E27FC236}">
                <a16:creationId xmlns:a16="http://schemas.microsoft.com/office/drawing/2014/main" id="{1B760856-EF8A-4D2E-A72B-B8CC264ED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549" y="1951500"/>
            <a:ext cx="7422902" cy="43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902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908A-1909-4A9A-80AC-30CC649A0C5B}"/>
              </a:ext>
            </a:extLst>
          </p:cNvPr>
          <p:cNvSpPr>
            <a:spLocks noGrp="1"/>
          </p:cNvSpPr>
          <p:nvPr>
            <p:ph type="ctrTitle"/>
          </p:nvPr>
        </p:nvSpPr>
        <p:spPr>
          <a:xfrm>
            <a:off x="1524000" y="2235200"/>
            <a:ext cx="9144000" cy="2387600"/>
          </a:xfrm>
        </p:spPr>
        <p:txBody>
          <a:bodyPr/>
          <a:lstStyle/>
          <a:p>
            <a:r>
              <a:rPr lang="en-CA" dirty="0"/>
              <a:t>Part 2</a:t>
            </a:r>
            <a:br>
              <a:rPr lang="en-CA" dirty="0"/>
            </a:br>
            <a:r>
              <a:rPr lang="en-CA" dirty="0"/>
              <a:t>Reinforcement Learning</a:t>
            </a:r>
          </a:p>
        </p:txBody>
      </p:sp>
    </p:spTree>
    <p:extLst>
      <p:ext uri="{BB962C8B-B14F-4D97-AF65-F5344CB8AC3E}">
        <p14:creationId xmlns:p14="http://schemas.microsoft.com/office/powerpoint/2010/main" val="1731763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5D1E9C-3A04-445E-B593-DA1ACD0332E1}"/>
              </a:ext>
            </a:extLst>
          </p:cNvPr>
          <p:cNvSpPr>
            <a:spLocks noGrp="1"/>
          </p:cNvSpPr>
          <p:nvPr>
            <p:ph type="title"/>
          </p:nvPr>
        </p:nvSpPr>
        <p:spPr>
          <a:xfrm>
            <a:off x="643467" y="640080"/>
            <a:ext cx="3096427" cy="5613236"/>
          </a:xfrm>
        </p:spPr>
        <p:txBody>
          <a:bodyPr anchor="ctr">
            <a:normAutofit/>
          </a:bodyPr>
          <a:lstStyle/>
          <a:p>
            <a:r>
              <a:rPr lang="en-CA" sz="4100">
                <a:solidFill>
                  <a:srgbClr val="FFFFFF"/>
                </a:solidFill>
              </a:rPr>
              <a:t>Dynamic Programming</a:t>
            </a:r>
          </a:p>
        </p:txBody>
      </p:sp>
      <p:sp>
        <p:nvSpPr>
          <p:cNvPr id="3" name="Content Placeholder 2">
            <a:extLst>
              <a:ext uri="{FF2B5EF4-FFF2-40B4-BE49-F238E27FC236}">
                <a16:creationId xmlns:a16="http://schemas.microsoft.com/office/drawing/2014/main" id="{68C13CC2-D2E5-4BE4-B775-84631ECDC7B1}"/>
              </a:ext>
            </a:extLst>
          </p:cNvPr>
          <p:cNvSpPr>
            <a:spLocks noGrp="1"/>
          </p:cNvSpPr>
          <p:nvPr>
            <p:ph idx="1"/>
          </p:nvPr>
        </p:nvSpPr>
        <p:spPr>
          <a:xfrm>
            <a:off x="4699818" y="640082"/>
            <a:ext cx="6848715" cy="2484884"/>
          </a:xfrm>
        </p:spPr>
        <p:txBody>
          <a:bodyPr anchor="ctr">
            <a:normAutofit/>
          </a:bodyPr>
          <a:lstStyle/>
          <a:p>
            <a:r>
              <a:rPr lang="en-CA" sz="1700">
                <a:hlinkClick r:id="rId2"/>
              </a:rPr>
              <a:t>https://en.wikipedia.org/wiki/Dynamic_programming</a:t>
            </a:r>
            <a:endParaRPr lang="en-CA" sz="1700"/>
          </a:p>
          <a:p>
            <a:r>
              <a:rPr lang="en-US" sz="1700"/>
              <a:t>In both contexts it refers to simplifying a complicated problem by breaking it down into simpler sub-problems in a </a:t>
            </a:r>
            <a:r>
              <a:rPr lang="en-US" sz="1700">
                <a:hlinkClick r:id="rId3" tooltip="Recursion"/>
              </a:rPr>
              <a:t>recursive</a:t>
            </a:r>
            <a:r>
              <a:rPr lang="en-US" sz="1700"/>
              <a:t> manner. While some decision problems cannot be taken apart this way, decisions that span several points in time do often break apart recursively. Likewise, in computer science, if a problem can be solved optimally by breaking it into sub-problems and then recursively finding the optimal solutions to the sub-problems, then it is said to have </a:t>
            </a:r>
            <a:r>
              <a:rPr lang="en-US" sz="1700">
                <a:hlinkClick r:id="rId4" tooltip="Optimal substructure"/>
              </a:rPr>
              <a:t>optimal substructure</a:t>
            </a:r>
            <a:r>
              <a:rPr lang="en-US" sz="1700"/>
              <a:t>.</a:t>
            </a:r>
            <a:endParaRPr lang="en-CA" sz="1700"/>
          </a:p>
        </p:txBody>
      </p:sp>
      <p:pic>
        <p:nvPicPr>
          <p:cNvPr id="4" name="Picture 4" descr="A picture containing drawing, mirror&#10;&#10;Description automatically generated">
            <a:extLst>
              <a:ext uri="{FF2B5EF4-FFF2-40B4-BE49-F238E27FC236}">
                <a16:creationId xmlns:a16="http://schemas.microsoft.com/office/drawing/2014/main" id="{073CDDCB-19E7-4E8E-BCEA-B95B62EF15E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772057" y="3446698"/>
            <a:ext cx="4658716" cy="248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4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B22A-C450-4716-A2D7-B4F79AAFB133}"/>
              </a:ext>
            </a:extLst>
          </p:cNvPr>
          <p:cNvSpPr>
            <a:spLocks noGrp="1"/>
          </p:cNvSpPr>
          <p:nvPr>
            <p:ph type="title"/>
          </p:nvPr>
        </p:nvSpPr>
        <p:spPr>
          <a:xfrm>
            <a:off x="838200" y="0"/>
            <a:ext cx="10515600" cy="1325563"/>
          </a:xfrm>
        </p:spPr>
        <p:txBody>
          <a:bodyPr/>
          <a:lstStyle/>
          <a:p>
            <a:pPr algn="ctr"/>
            <a:r>
              <a:rPr lang="en-CA" dirty="0"/>
              <a:t>Bayes’ Theorem</a:t>
            </a:r>
          </a:p>
        </p:txBody>
      </p:sp>
      <p:pic>
        <p:nvPicPr>
          <p:cNvPr id="6152" name="Picture 8">
            <a:extLst>
              <a:ext uri="{FF2B5EF4-FFF2-40B4-BE49-F238E27FC236}">
                <a16:creationId xmlns:a16="http://schemas.microsoft.com/office/drawing/2014/main" id="{E7D0934D-2E50-4010-B390-26E6677A8A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9677" y="1091483"/>
            <a:ext cx="3447624" cy="51714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CA983E1-645C-4B7D-8270-62F4ECBF9694}"/>
              </a:ext>
            </a:extLst>
          </p:cNvPr>
          <p:cNvSpPr/>
          <p:nvPr/>
        </p:nvSpPr>
        <p:spPr>
          <a:xfrm>
            <a:off x="7309958" y="6474210"/>
            <a:ext cx="4882042" cy="646331"/>
          </a:xfrm>
          <a:prstGeom prst="rect">
            <a:avLst/>
          </a:prstGeom>
        </p:spPr>
        <p:txBody>
          <a:bodyPr wrap="none">
            <a:spAutoFit/>
          </a:bodyPr>
          <a:lstStyle/>
          <a:p>
            <a:r>
              <a:rPr lang="en-CA" dirty="0">
                <a:hlinkClick r:id="rId3"/>
              </a:rPr>
              <a:t>https://en.wikipedia.org/wiki/Bayes%27_theorem</a:t>
            </a:r>
            <a:endParaRPr lang="en-CA" dirty="0"/>
          </a:p>
          <a:p>
            <a:endParaRPr lang="en-CA" dirty="0"/>
          </a:p>
        </p:txBody>
      </p:sp>
      <p:pic>
        <p:nvPicPr>
          <p:cNvPr id="6156" name="Picture 12">
            <a:extLst>
              <a:ext uri="{FF2B5EF4-FFF2-40B4-BE49-F238E27FC236}">
                <a16:creationId xmlns:a16="http://schemas.microsoft.com/office/drawing/2014/main" id="{2DE5D2BA-57A7-4C88-B82F-443BC499D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275" y="1897856"/>
            <a:ext cx="4756649" cy="30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765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815844-557F-4B8A-93D5-A3F217AB4E9E}"/>
              </a:ext>
            </a:extLst>
          </p:cNvPr>
          <p:cNvSpPr>
            <a:spLocks noGrp="1"/>
          </p:cNvSpPr>
          <p:nvPr>
            <p:ph type="title"/>
          </p:nvPr>
        </p:nvSpPr>
        <p:spPr>
          <a:xfrm>
            <a:off x="653688" y="-96846"/>
            <a:ext cx="5157216" cy="1344975"/>
          </a:xfrm>
        </p:spPr>
        <p:txBody>
          <a:bodyPr>
            <a:normAutofit/>
          </a:bodyPr>
          <a:lstStyle/>
          <a:p>
            <a:r>
              <a:rPr lang="en-CA" sz="4000" dirty="0"/>
              <a:t>Hidden Markov Models</a:t>
            </a:r>
          </a:p>
        </p:txBody>
      </p:sp>
      <p:sp>
        <p:nvSpPr>
          <p:cNvPr id="3" name="Content Placeholder 2">
            <a:extLst>
              <a:ext uri="{FF2B5EF4-FFF2-40B4-BE49-F238E27FC236}">
                <a16:creationId xmlns:a16="http://schemas.microsoft.com/office/drawing/2014/main" id="{EEDBDD89-C983-4FA9-84FC-A7EE24DF7995}"/>
              </a:ext>
            </a:extLst>
          </p:cNvPr>
          <p:cNvSpPr>
            <a:spLocks noGrp="1"/>
          </p:cNvSpPr>
          <p:nvPr>
            <p:ph idx="1"/>
          </p:nvPr>
        </p:nvSpPr>
        <p:spPr>
          <a:xfrm>
            <a:off x="223025" y="914400"/>
            <a:ext cx="5738864" cy="5553307"/>
          </a:xfrm>
        </p:spPr>
        <p:txBody>
          <a:bodyPr>
            <a:normAutofit lnSpcReduction="10000"/>
          </a:bodyPr>
          <a:lstStyle/>
          <a:p>
            <a:r>
              <a:rPr lang="en-CA" sz="2000" dirty="0">
                <a:hlinkClick r:id="rId2"/>
              </a:rPr>
              <a:t>https://en.wikipedia.org/wiki/Hidden_Markov_model</a:t>
            </a:r>
            <a:endParaRPr lang="en-CA" sz="2000" dirty="0"/>
          </a:p>
          <a:p>
            <a:r>
              <a:rPr lang="en-CA" sz="2000" dirty="0"/>
              <a:t>Hidden Markov Model (HMM) is a statistical Markov model in which the system being modeled is assumed to be a Markov process – call it X – with unobservable ("hidden") states. HMM assumes that there is another process Y whose behavior "depends" X. </a:t>
            </a:r>
          </a:p>
          <a:p>
            <a:r>
              <a:rPr lang="en-CA" sz="2000" dirty="0"/>
              <a:t>The goal is to learn about X by observing Y. HMM stipulates that, for each time instance n0 ,the conditional probability distribution ofYn0 given the history {</a:t>
            </a:r>
            <a:r>
              <a:rPr lang="en-CA" sz="2000" dirty="0" err="1"/>
              <a:t>Xn</a:t>
            </a:r>
            <a:r>
              <a:rPr lang="en-CA" sz="2000" dirty="0"/>
              <a:t> = </a:t>
            </a:r>
            <a:r>
              <a:rPr lang="en-CA" sz="2000" dirty="0" err="1"/>
              <a:t>xn</a:t>
            </a:r>
            <a:r>
              <a:rPr lang="en-CA" sz="2000" dirty="0"/>
              <a:t>}n&lt;=n0 must NOT depend {</a:t>
            </a:r>
            <a:r>
              <a:rPr lang="en-CA" sz="2000" dirty="0" err="1"/>
              <a:t>xn</a:t>
            </a:r>
            <a:r>
              <a:rPr lang="en-CA" sz="2000" dirty="0"/>
              <a:t>}n&lt;n0</a:t>
            </a:r>
          </a:p>
          <a:p>
            <a:r>
              <a:rPr lang="en-CA" sz="2000" dirty="0">
                <a:hlinkClick r:id="rId3"/>
              </a:rPr>
              <a:t>https://towardsdatascience.com/introduction-to-hidden-markov-models-cd2c93e6b781</a:t>
            </a:r>
            <a:endParaRPr lang="en-CA" sz="2000" dirty="0"/>
          </a:p>
          <a:p>
            <a:r>
              <a:rPr lang="en-CA" sz="2000" dirty="0">
                <a:hlinkClick r:id="rId4"/>
              </a:rPr>
              <a:t>https://www.youtube.com/watch?v=J_y5hx_ySCg&amp;list=PLix7MmR3doRo3NGNzrq48FItR3TDyuLCo</a:t>
            </a:r>
            <a:endParaRPr lang="en-CA" sz="2000" dirty="0"/>
          </a:p>
          <a:p>
            <a:r>
              <a:rPr lang="en-CA" sz="2000" dirty="0"/>
              <a:t>Non Markov Models: ARMA (Autoregressive-moving-average) </a:t>
            </a:r>
          </a:p>
          <a:p>
            <a:endParaRPr lang="en-CA" sz="1400" dirty="0"/>
          </a:p>
          <a:p>
            <a:endParaRPr lang="en-CA" sz="1400" dirty="0"/>
          </a:p>
        </p:txBody>
      </p:sp>
      <p:pic>
        <p:nvPicPr>
          <p:cNvPr id="4131" name="Picture 35" descr="A picture containing device&#10;&#10;Description automatically generated">
            <a:extLst>
              <a:ext uri="{FF2B5EF4-FFF2-40B4-BE49-F238E27FC236}">
                <a16:creationId xmlns:a16="http://schemas.microsoft.com/office/drawing/2014/main" id="{1867A07B-49C7-4DB2-B9D6-D95BA563F1C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686095" y="1852501"/>
            <a:ext cx="5506740" cy="345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368932"/>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EDD0-C49B-443A-8934-7EFD8A2E4743}"/>
              </a:ext>
            </a:extLst>
          </p:cNvPr>
          <p:cNvSpPr>
            <a:spLocks noGrp="1"/>
          </p:cNvSpPr>
          <p:nvPr>
            <p:ph type="title"/>
          </p:nvPr>
        </p:nvSpPr>
        <p:spPr>
          <a:xfrm>
            <a:off x="707168" y="67515"/>
            <a:ext cx="10515600" cy="969867"/>
          </a:xfrm>
        </p:spPr>
        <p:txBody>
          <a:bodyPr/>
          <a:lstStyle/>
          <a:p>
            <a:pPr algn="ctr"/>
            <a:r>
              <a:rPr lang="en-CA" dirty="0"/>
              <a:t>Monte Carlo Markov Chain</a:t>
            </a:r>
          </a:p>
        </p:txBody>
      </p:sp>
      <p:pic>
        <p:nvPicPr>
          <p:cNvPr id="5126" name="Picture 6">
            <a:extLst>
              <a:ext uri="{FF2B5EF4-FFF2-40B4-BE49-F238E27FC236}">
                <a16:creationId xmlns:a16="http://schemas.microsoft.com/office/drawing/2014/main" id="{C96CE1B2-E012-4A61-8D54-2C77C3F5B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2363" y="656225"/>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06B5530-AF01-460D-A408-17A503CDB106}"/>
              </a:ext>
            </a:extLst>
          </p:cNvPr>
          <p:cNvSpPr/>
          <p:nvPr/>
        </p:nvSpPr>
        <p:spPr>
          <a:xfrm>
            <a:off x="707168" y="4835401"/>
            <a:ext cx="7998680" cy="1200329"/>
          </a:xfrm>
          <a:prstGeom prst="rect">
            <a:avLst/>
          </a:prstGeom>
        </p:spPr>
        <p:txBody>
          <a:bodyPr wrap="square">
            <a:spAutoFit/>
          </a:bodyPr>
          <a:lstStyle/>
          <a:p>
            <a:r>
              <a:rPr lang="en-US" i="1" dirty="0">
                <a:solidFill>
                  <a:srgbClr val="292929"/>
                </a:solidFill>
                <a:latin typeface="medium-content-serif-font"/>
              </a:rPr>
              <a:t>MCMC methods are used to approximate the posterior distribution of a parameter of interest by random sampling in a probabilistic space. </a:t>
            </a:r>
            <a:endParaRPr lang="en-CA" dirty="0"/>
          </a:p>
          <a:p>
            <a:r>
              <a:rPr lang="en-CA" dirty="0"/>
              <a:t>Everything is a random variable:  X, u, var  - everything depends on sampling </a:t>
            </a:r>
          </a:p>
          <a:p>
            <a:endParaRPr lang="en-CA" dirty="0"/>
          </a:p>
        </p:txBody>
      </p:sp>
      <p:sp>
        <p:nvSpPr>
          <p:cNvPr id="5" name="Rectangle 4">
            <a:extLst>
              <a:ext uri="{FF2B5EF4-FFF2-40B4-BE49-F238E27FC236}">
                <a16:creationId xmlns:a16="http://schemas.microsoft.com/office/drawing/2014/main" id="{C787E66A-200B-4788-8FC7-C3D0C8EDA4B1}"/>
              </a:ext>
            </a:extLst>
          </p:cNvPr>
          <p:cNvSpPr/>
          <p:nvPr/>
        </p:nvSpPr>
        <p:spPr>
          <a:xfrm>
            <a:off x="619822" y="5851064"/>
            <a:ext cx="10952356" cy="369332"/>
          </a:xfrm>
          <a:prstGeom prst="rect">
            <a:avLst/>
          </a:prstGeom>
        </p:spPr>
        <p:txBody>
          <a:bodyPr wrap="square">
            <a:spAutoFit/>
          </a:bodyPr>
          <a:lstStyle/>
          <a:p>
            <a:r>
              <a:rPr lang="en-CA" dirty="0">
                <a:hlinkClick r:id="rId3"/>
              </a:rPr>
              <a:t>https://towardsdatascience.com/a-zero-math-introduction-to-markov-chain-monte-carlo-methods-dcba889e0c50</a:t>
            </a:r>
            <a:endParaRPr lang="en-CA" dirty="0"/>
          </a:p>
        </p:txBody>
      </p:sp>
      <p:sp>
        <p:nvSpPr>
          <p:cNvPr id="6" name="Rectangle 5">
            <a:extLst>
              <a:ext uri="{FF2B5EF4-FFF2-40B4-BE49-F238E27FC236}">
                <a16:creationId xmlns:a16="http://schemas.microsoft.com/office/drawing/2014/main" id="{AE6C98F3-CBCE-4EBD-8985-2B93C9FB5BBE}"/>
              </a:ext>
            </a:extLst>
          </p:cNvPr>
          <p:cNvSpPr/>
          <p:nvPr/>
        </p:nvSpPr>
        <p:spPr>
          <a:xfrm>
            <a:off x="707168" y="894292"/>
            <a:ext cx="6096000" cy="1477328"/>
          </a:xfrm>
          <a:prstGeom prst="rect">
            <a:avLst/>
          </a:prstGeom>
        </p:spPr>
        <p:txBody>
          <a:bodyPr>
            <a:spAutoFit/>
          </a:bodyPr>
          <a:lstStyle/>
          <a:p>
            <a:r>
              <a:rPr lang="en-CA" dirty="0"/>
              <a:t>Markov processes are the basis for general stochastic simulation methods known as Markov chain Monte Carlo, which are used for simulating sampling from complex probability distributions, and have found application in Bayesian statistics and artificial intelligence.</a:t>
            </a:r>
          </a:p>
        </p:txBody>
      </p:sp>
      <p:sp>
        <p:nvSpPr>
          <p:cNvPr id="8" name="Rectangle 7">
            <a:extLst>
              <a:ext uri="{FF2B5EF4-FFF2-40B4-BE49-F238E27FC236}">
                <a16:creationId xmlns:a16="http://schemas.microsoft.com/office/drawing/2014/main" id="{31F965D9-282A-4BD8-AB7A-5FBA93A16352}"/>
              </a:ext>
            </a:extLst>
          </p:cNvPr>
          <p:cNvSpPr/>
          <p:nvPr/>
        </p:nvSpPr>
        <p:spPr>
          <a:xfrm>
            <a:off x="619822" y="6362478"/>
            <a:ext cx="7998681" cy="646331"/>
          </a:xfrm>
          <a:prstGeom prst="rect">
            <a:avLst/>
          </a:prstGeom>
        </p:spPr>
        <p:txBody>
          <a:bodyPr wrap="square">
            <a:spAutoFit/>
          </a:bodyPr>
          <a:lstStyle/>
          <a:p>
            <a:r>
              <a:rPr lang="en-CA" dirty="0">
                <a:hlinkClick r:id="rId4"/>
              </a:rPr>
              <a:t>https://towardsdatascience.com/mcmc-intuition-for-everyone-5ae79fff22b1</a:t>
            </a:r>
            <a:endParaRPr lang="en-CA" dirty="0"/>
          </a:p>
          <a:p>
            <a:endParaRPr lang="en-CA" dirty="0"/>
          </a:p>
        </p:txBody>
      </p:sp>
      <p:sp>
        <p:nvSpPr>
          <p:cNvPr id="12" name="Rectangle 11">
            <a:extLst>
              <a:ext uri="{FF2B5EF4-FFF2-40B4-BE49-F238E27FC236}">
                <a16:creationId xmlns:a16="http://schemas.microsoft.com/office/drawing/2014/main" id="{72257DD9-77F2-401B-8B41-AE58E95D8F40}"/>
              </a:ext>
            </a:extLst>
          </p:cNvPr>
          <p:cNvSpPr/>
          <p:nvPr/>
        </p:nvSpPr>
        <p:spPr>
          <a:xfrm>
            <a:off x="9436258" y="2567059"/>
            <a:ext cx="1477520" cy="369332"/>
          </a:xfrm>
          <a:prstGeom prst="rect">
            <a:avLst/>
          </a:prstGeom>
        </p:spPr>
        <p:txBody>
          <a:bodyPr wrap="none">
            <a:spAutoFit/>
          </a:bodyPr>
          <a:lstStyle/>
          <a:p>
            <a:r>
              <a:rPr lang="en-CA" dirty="0"/>
              <a:t>Markov Chain</a:t>
            </a:r>
          </a:p>
        </p:txBody>
      </p:sp>
      <p:sp>
        <p:nvSpPr>
          <p:cNvPr id="14" name="Rectangle 13">
            <a:extLst>
              <a:ext uri="{FF2B5EF4-FFF2-40B4-BE49-F238E27FC236}">
                <a16:creationId xmlns:a16="http://schemas.microsoft.com/office/drawing/2014/main" id="{89A3D2EC-A7C9-443D-957B-74E196E1BD13}"/>
              </a:ext>
            </a:extLst>
          </p:cNvPr>
          <p:cNvSpPr/>
          <p:nvPr/>
        </p:nvSpPr>
        <p:spPr>
          <a:xfrm>
            <a:off x="707168" y="2580437"/>
            <a:ext cx="6096000" cy="2031325"/>
          </a:xfrm>
          <a:prstGeom prst="rect">
            <a:avLst/>
          </a:prstGeom>
        </p:spPr>
        <p:txBody>
          <a:bodyPr>
            <a:spAutoFit/>
          </a:bodyPr>
          <a:lstStyle/>
          <a:p>
            <a:r>
              <a:rPr lang="en-US" b="1" i="1" dirty="0">
                <a:solidFill>
                  <a:srgbClr val="292929"/>
                </a:solidFill>
                <a:latin typeface="medium-content-serif-font"/>
              </a:rPr>
              <a:t>Markov Chain Monte Carlo</a:t>
            </a:r>
            <a:r>
              <a:rPr lang="en-US" dirty="0">
                <a:solidFill>
                  <a:srgbClr val="292929"/>
                </a:solidFill>
                <a:latin typeface="medium-content-serif-font"/>
              </a:rPr>
              <a:t> (MCMC) methods are a class of algorithms for </a:t>
            </a:r>
            <a:r>
              <a:rPr lang="en-US" b="1" i="1" dirty="0">
                <a:solidFill>
                  <a:srgbClr val="292929"/>
                </a:solidFill>
                <a:latin typeface="medium-content-serif-font"/>
              </a:rPr>
              <a:t>sampling from a probability distribution</a:t>
            </a:r>
            <a:r>
              <a:rPr lang="en-US" dirty="0">
                <a:solidFill>
                  <a:srgbClr val="292929"/>
                </a:solidFill>
                <a:latin typeface="medium-content-serif-font"/>
              </a:rPr>
              <a:t> based on constructing a Markov chain that has the desired distribution as its stationary distribution. The state of the chain after a number of steps is then used as a sample of the desired distribution. The quality of the sample improves as a function of the number of steps.</a:t>
            </a:r>
            <a:endParaRPr lang="en-CA" dirty="0"/>
          </a:p>
        </p:txBody>
      </p:sp>
      <p:sp>
        <p:nvSpPr>
          <p:cNvPr id="15" name="Rectangle 14">
            <a:extLst>
              <a:ext uri="{FF2B5EF4-FFF2-40B4-BE49-F238E27FC236}">
                <a16:creationId xmlns:a16="http://schemas.microsoft.com/office/drawing/2014/main" id="{C023CBA5-539D-4DB2-BF68-44B1C6100641}"/>
              </a:ext>
            </a:extLst>
          </p:cNvPr>
          <p:cNvSpPr/>
          <p:nvPr/>
        </p:nvSpPr>
        <p:spPr>
          <a:xfrm>
            <a:off x="8803416" y="2936391"/>
            <a:ext cx="3012362" cy="923330"/>
          </a:xfrm>
          <a:prstGeom prst="rect">
            <a:avLst/>
          </a:prstGeom>
        </p:spPr>
        <p:txBody>
          <a:bodyPr wrap="square">
            <a:spAutoFit/>
          </a:bodyPr>
          <a:lstStyle/>
          <a:p>
            <a:r>
              <a:rPr lang="en-CA" dirty="0">
                <a:hlinkClick r:id="rId5"/>
              </a:rPr>
              <a:t>https://en.wikipedia.org/wiki/Markov_chain_Monte_Carlo</a:t>
            </a:r>
            <a:endParaRPr lang="en-CA" dirty="0"/>
          </a:p>
          <a:p>
            <a:endParaRPr lang="en-CA" dirty="0"/>
          </a:p>
        </p:txBody>
      </p:sp>
    </p:spTree>
    <p:extLst>
      <p:ext uri="{BB962C8B-B14F-4D97-AF65-F5344CB8AC3E}">
        <p14:creationId xmlns:p14="http://schemas.microsoft.com/office/powerpoint/2010/main" val="89152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119E-D397-4E76-B9D0-78D47E922065}"/>
              </a:ext>
            </a:extLst>
          </p:cNvPr>
          <p:cNvSpPr>
            <a:spLocks noGrp="1"/>
          </p:cNvSpPr>
          <p:nvPr>
            <p:ph type="title"/>
          </p:nvPr>
        </p:nvSpPr>
        <p:spPr>
          <a:xfrm>
            <a:off x="838200" y="365125"/>
            <a:ext cx="10515600" cy="798657"/>
          </a:xfrm>
        </p:spPr>
        <p:txBody>
          <a:bodyPr/>
          <a:lstStyle/>
          <a:p>
            <a:pPr algn="ctr"/>
            <a:r>
              <a:rPr lang="en-CA" b="1" dirty="0"/>
              <a:t>Monte Carlo Methods</a:t>
            </a:r>
            <a:endParaRPr lang="en-CA" dirty="0"/>
          </a:p>
        </p:txBody>
      </p:sp>
      <p:sp>
        <p:nvSpPr>
          <p:cNvPr id="5" name="Rectangle 4">
            <a:extLst>
              <a:ext uri="{FF2B5EF4-FFF2-40B4-BE49-F238E27FC236}">
                <a16:creationId xmlns:a16="http://schemas.microsoft.com/office/drawing/2014/main" id="{C60D69AB-69A2-4D1F-9AB9-D69D3CF231EA}"/>
              </a:ext>
            </a:extLst>
          </p:cNvPr>
          <p:cNvSpPr/>
          <p:nvPr/>
        </p:nvSpPr>
        <p:spPr>
          <a:xfrm>
            <a:off x="1460962" y="1108013"/>
            <a:ext cx="9270076" cy="923330"/>
          </a:xfrm>
          <a:prstGeom prst="rect">
            <a:avLst/>
          </a:prstGeom>
        </p:spPr>
        <p:txBody>
          <a:bodyPr wrap="square">
            <a:spAutoFit/>
          </a:bodyPr>
          <a:lstStyle/>
          <a:p>
            <a:pPr algn="ctr"/>
            <a:r>
              <a:rPr lang="en-US" b="1" dirty="0">
                <a:solidFill>
                  <a:srgbClr val="333333"/>
                </a:solidFill>
                <a:latin typeface="roboto"/>
              </a:rPr>
              <a:t>Any method which solves a problem by generating suitable random numbers, and observing that fraction of numbers obeying some property or properties, can be classified as a Monte Carlo method</a:t>
            </a:r>
            <a:endParaRPr lang="en-CA" dirty="0"/>
          </a:p>
        </p:txBody>
      </p:sp>
      <p:pic>
        <p:nvPicPr>
          <p:cNvPr id="8194" name="Picture 2">
            <a:extLst>
              <a:ext uri="{FF2B5EF4-FFF2-40B4-BE49-F238E27FC236}">
                <a16:creationId xmlns:a16="http://schemas.microsoft.com/office/drawing/2014/main" id="{D895E169-B8C4-4852-B753-65A71B813D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4239" y="2408108"/>
            <a:ext cx="4766309" cy="2218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05B02FD-1593-4DAC-9BAC-342AEBC74515}"/>
              </a:ext>
            </a:extLst>
          </p:cNvPr>
          <p:cNvSpPr/>
          <p:nvPr/>
        </p:nvSpPr>
        <p:spPr>
          <a:xfrm>
            <a:off x="341452" y="6035241"/>
            <a:ext cx="11509096" cy="646331"/>
          </a:xfrm>
          <a:prstGeom prst="rect">
            <a:avLst/>
          </a:prstGeom>
        </p:spPr>
        <p:txBody>
          <a:bodyPr wrap="square">
            <a:spAutoFit/>
          </a:bodyPr>
          <a:lstStyle/>
          <a:p>
            <a:r>
              <a:rPr lang="en-CA" dirty="0">
                <a:hlinkClick r:id="rId3"/>
              </a:rPr>
              <a:t>https://towardsdatascience.com/a-zero-math-introduction-to-markov-chain-monte-carlo-methods-dcba889e0c50</a:t>
            </a:r>
            <a:endParaRPr lang="en-CA" dirty="0"/>
          </a:p>
          <a:p>
            <a:r>
              <a:rPr lang="en-CA" dirty="0">
                <a:hlinkClick r:id="rId4"/>
              </a:rPr>
              <a:t>https://www.analyticsvidhya.com/blog/2018/11/reinforcement-learning-introduction-monte-carlo-learning-openai-gym/</a:t>
            </a:r>
            <a:endParaRPr lang="en-CA" dirty="0"/>
          </a:p>
        </p:txBody>
      </p:sp>
      <p:sp>
        <p:nvSpPr>
          <p:cNvPr id="8" name="Rectangle 7">
            <a:extLst>
              <a:ext uri="{FF2B5EF4-FFF2-40B4-BE49-F238E27FC236}">
                <a16:creationId xmlns:a16="http://schemas.microsoft.com/office/drawing/2014/main" id="{28BBBC98-B60B-42FE-8153-9763555EE4DC}"/>
              </a:ext>
            </a:extLst>
          </p:cNvPr>
          <p:cNvSpPr/>
          <p:nvPr/>
        </p:nvSpPr>
        <p:spPr>
          <a:xfrm>
            <a:off x="894025" y="2328428"/>
            <a:ext cx="6096000" cy="646331"/>
          </a:xfrm>
          <a:prstGeom prst="rect">
            <a:avLst/>
          </a:prstGeom>
        </p:spPr>
        <p:txBody>
          <a:bodyPr>
            <a:spAutoFit/>
          </a:bodyPr>
          <a:lstStyle/>
          <a:p>
            <a:r>
              <a:rPr lang="en-US" dirty="0">
                <a:solidFill>
                  <a:srgbClr val="292929"/>
                </a:solidFill>
                <a:latin typeface="medium-content-serif-font"/>
              </a:rPr>
              <a:t>MCMC methods allow us to estimate the shape of a posterior distribution in case we can’t compute it directly. </a:t>
            </a:r>
            <a:endParaRPr lang="en-CA" dirty="0"/>
          </a:p>
        </p:txBody>
      </p:sp>
      <p:sp>
        <p:nvSpPr>
          <p:cNvPr id="9" name="Rectangle 8">
            <a:extLst>
              <a:ext uri="{FF2B5EF4-FFF2-40B4-BE49-F238E27FC236}">
                <a16:creationId xmlns:a16="http://schemas.microsoft.com/office/drawing/2014/main" id="{D5CB93F0-4C03-4AE9-BBD2-9166C5BCE301}"/>
              </a:ext>
            </a:extLst>
          </p:cNvPr>
          <p:cNvSpPr/>
          <p:nvPr/>
        </p:nvSpPr>
        <p:spPr>
          <a:xfrm>
            <a:off x="886497" y="3202295"/>
            <a:ext cx="6096000" cy="1200329"/>
          </a:xfrm>
          <a:prstGeom prst="rect">
            <a:avLst/>
          </a:prstGeom>
        </p:spPr>
        <p:txBody>
          <a:bodyPr>
            <a:spAutoFit/>
          </a:bodyPr>
          <a:lstStyle/>
          <a:p>
            <a:pPr algn="just"/>
            <a:r>
              <a:rPr lang="en-US" dirty="0">
                <a:solidFill>
                  <a:srgbClr val="595858"/>
                </a:solidFill>
                <a:latin typeface="roboto"/>
              </a:rPr>
              <a:t>The Monte Carlo method for reinforcement learning learns directly from episodes of experience without any prior knowledge of MDP transitions. Here, the random component is the return or reward.</a:t>
            </a:r>
            <a:endParaRPr lang="en-CA" dirty="0"/>
          </a:p>
        </p:txBody>
      </p:sp>
      <p:sp>
        <p:nvSpPr>
          <p:cNvPr id="10" name="Rectangle 9">
            <a:extLst>
              <a:ext uri="{FF2B5EF4-FFF2-40B4-BE49-F238E27FC236}">
                <a16:creationId xmlns:a16="http://schemas.microsoft.com/office/drawing/2014/main" id="{B254A017-4A57-4AB0-A406-7910867BFAF5}"/>
              </a:ext>
            </a:extLst>
          </p:cNvPr>
          <p:cNvSpPr/>
          <p:nvPr/>
        </p:nvSpPr>
        <p:spPr>
          <a:xfrm>
            <a:off x="894025" y="4564506"/>
            <a:ext cx="9633599" cy="1446550"/>
          </a:xfrm>
          <a:prstGeom prst="rect">
            <a:avLst/>
          </a:prstGeom>
        </p:spPr>
        <p:txBody>
          <a:bodyPr wrap="none">
            <a:spAutoFit/>
          </a:bodyPr>
          <a:lstStyle/>
          <a:p>
            <a:r>
              <a:rPr lang="en-US" sz="2200" dirty="0">
                <a:solidFill>
                  <a:srgbClr val="595858"/>
                </a:solidFill>
              </a:rPr>
              <a:t>it can only be applied to episodic MDPs.  </a:t>
            </a:r>
          </a:p>
          <a:p>
            <a:r>
              <a:rPr lang="en-US" sz="2200" dirty="0">
                <a:solidFill>
                  <a:srgbClr val="595858"/>
                </a:solidFill>
              </a:rPr>
              <a:t>The episode has to terminate before we can calculate any returns.</a:t>
            </a:r>
          </a:p>
          <a:p>
            <a:r>
              <a:rPr lang="en-US" sz="2200" dirty="0"/>
              <a:t>The value is the mean return of all sample trajectories for each state in an episode.</a:t>
            </a:r>
            <a:endParaRPr lang="en-CA" sz="2200" dirty="0"/>
          </a:p>
          <a:p>
            <a:endParaRPr lang="en-CA" sz="2200" dirty="0"/>
          </a:p>
        </p:txBody>
      </p:sp>
    </p:spTree>
    <p:extLst>
      <p:ext uri="{BB962C8B-B14F-4D97-AF65-F5344CB8AC3E}">
        <p14:creationId xmlns:p14="http://schemas.microsoft.com/office/powerpoint/2010/main" val="3599318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5C0F-D954-4087-AD8B-C8AAC90E0BA5}"/>
              </a:ext>
            </a:extLst>
          </p:cNvPr>
          <p:cNvSpPr>
            <a:spLocks noGrp="1"/>
          </p:cNvSpPr>
          <p:nvPr>
            <p:ph type="title"/>
          </p:nvPr>
        </p:nvSpPr>
        <p:spPr>
          <a:xfrm>
            <a:off x="838200" y="1"/>
            <a:ext cx="10515600" cy="857660"/>
          </a:xfrm>
        </p:spPr>
        <p:txBody>
          <a:bodyPr/>
          <a:lstStyle/>
          <a:p>
            <a:pPr algn="ctr"/>
            <a:r>
              <a:rPr lang="en-CA"/>
              <a:t>Monte Carlo Reinforcement Learning</a:t>
            </a:r>
            <a:endParaRPr lang="en-CA" dirty="0"/>
          </a:p>
        </p:txBody>
      </p:sp>
      <p:sp>
        <p:nvSpPr>
          <p:cNvPr id="5" name="Rectangle 4">
            <a:extLst>
              <a:ext uri="{FF2B5EF4-FFF2-40B4-BE49-F238E27FC236}">
                <a16:creationId xmlns:a16="http://schemas.microsoft.com/office/drawing/2014/main" id="{86DAA208-E4CF-4A08-A159-DB36EE3E7B3D}"/>
              </a:ext>
            </a:extLst>
          </p:cNvPr>
          <p:cNvSpPr/>
          <p:nvPr/>
        </p:nvSpPr>
        <p:spPr>
          <a:xfrm>
            <a:off x="187730" y="655330"/>
            <a:ext cx="11798461" cy="3785652"/>
          </a:xfrm>
          <a:prstGeom prst="rect">
            <a:avLst/>
          </a:prstGeom>
        </p:spPr>
        <p:txBody>
          <a:bodyPr wrap="square">
            <a:spAutoFit/>
          </a:bodyPr>
          <a:lstStyle/>
          <a:p>
            <a:r>
              <a:rPr lang="en-CA" sz="2000" b="1" dirty="0"/>
              <a:t>Monte Carlo Policy Evaluation</a:t>
            </a:r>
            <a:endParaRPr lang="en-US" sz="2000" dirty="0">
              <a:solidFill>
                <a:srgbClr val="595858"/>
              </a:solidFill>
            </a:endParaRPr>
          </a:p>
          <a:p>
            <a:pPr>
              <a:buFont typeface="+mj-lt"/>
              <a:buAutoNum type="arabicPeriod"/>
            </a:pPr>
            <a:r>
              <a:rPr lang="en-US" sz="2000" dirty="0">
                <a:solidFill>
                  <a:srgbClr val="595858"/>
                </a:solidFill>
              </a:rPr>
              <a:t>Initialize the policy, state-value function</a:t>
            </a:r>
          </a:p>
          <a:p>
            <a:pPr>
              <a:buFont typeface="+mj-lt"/>
              <a:buAutoNum type="arabicPeriod"/>
            </a:pPr>
            <a:r>
              <a:rPr lang="en-US" sz="2000" dirty="0">
                <a:solidFill>
                  <a:srgbClr val="595858"/>
                </a:solidFill>
              </a:rPr>
              <a:t>Start by generating an episode according to the current policy</a:t>
            </a:r>
          </a:p>
          <a:p>
            <a:pPr marL="742950" lvl="1" indent="-285750">
              <a:buFont typeface="+mj-lt"/>
              <a:buAutoNum type="arabicPeriod"/>
            </a:pPr>
            <a:r>
              <a:rPr lang="en-US" sz="2000" dirty="0">
                <a:solidFill>
                  <a:srgbClr val="595858"/>
                </a:solidFill>
              </a:rPr>
              <a:t>Keep track of the states encountered through that episode</a:t>
            </a:r>
          </a:p>
          <a:p>
            <a:pPr>
              <a:buFont typeface="+mj-lt"/>
              <a:buAutoNum type="arabicPeriod"/>
            </a:pPr>
            <a:r>
              <a:rPr lang="en-US" sz="2000" dirty="0">
                <a:solidFill>
                  <a:srgbClr val="595858"/>
                </a:solidFill>
              </a:rPr>
              <a:t>Select a state in 2.1</a:t>
            </a:r>
          </a:p>
          <a:p>
            <a:pPr marL="742950" lvl="1" indent="-285750">
              <a:buFont typeface="+mj-lt"/>
              <a:buAutoNum type="arabicPeriod"/>
            </a:pPr>
            <a:r>
              <a:rPr lang="en-US" sz="2000" dirty="0">
                <a:solidFill>
                  <a:srgbClr val="595858"/>
                </a:solidFill>
              </a:rPr>
              <a:t>A. Add to a list the return received after first occurrence of this state. (First Visit Monte Carlo)</a:t>
            </a:r>
          </a:p>
          <a:p>
            <a:pPr lvl="1"/>
            <a:r>
              <a:rPr lang="en-US" sz="2000" dirty="0">
                <a:solidFill>
                  <a:srgbClr val="595858"/>
                </a:solidFill>
              </a:rPr>
              <a:t>    B.</a:t>
            </a:r>
            <a:r>
              <a:rPr lang="en-US" sz="2000" dirty="0"/>
              <a:t> Add to a list the return received after every occurrence of this state.        </a:t>
            </a:r>
          </a:p>
          <a:p>
            <a:pPr lvl="1"/>
            <a:r>
              <a:rPr lang="en-US" sz="2000" dirty="0">
                <a:solidFill>
                  <a:srgbClr val="595858"/>
                </a:solidFill>
              </a:rPr>
              <a:t>        (Every Visit Monte Carlo)</a:t>
            </a:r>
          </a:p>
          <a:p>
            <a:pPr marL="742950" lvl="1" indent="-285750">
              <a:buFont typeface="+mj-lt"/>
              <a:buAutoNum type="arabicPeriod"/>
            </a:pPr>
            <a:r>
              <a:rPr lang="en-US" sz="2000" dirty="0">
                <a:solidFill>
                  <a:srgbClr val="595858"/>
                </a:solidFill>
              </a:rPr>
              <a:t>Average over all returns</a:t>
            </a:r>
          </a:p>
          <a:p>
            <a:pPr marL="742950" lvl="1" indent="-285750">
              <a:buFont typeface="+mj-lt"/>
              <a:buAutoNum type="arabicPeriod"/>
            </a:pPr>
            <a:r>
              <a:rPr lang="en-US" sz="2000" dirty="0">
                <a:solidFill>
                  <a:srgbClr val="595858"/>
                </a:solidFill>
              </a:rPr>
              <a:t>Set the value of the state as that computed average</a:t>
            </a:r>
          </a:p>
          <a:p>
            <a:pPr>
              <a:buFont typeface="+mj-lt"/>
              <a:buAutoNum type="arabicPeriod"/>
            </a:pPr>
            <a:r>
              <a:rPr lang="en-US" sz="2000" dirty="0">
                <a:solidFill>
                  <a:srgbClr val="595858"/>
                </a:solidFill>
              </a:rPr>
              <a:t>Repeat step 3</a:t>
            </a:r>
          </a:p>
          <a:p>
            <a:pPr>
              <a:buFont typeface="+mj-lt"/>
              <a:buAutoNum type="arabicPeriod"/>
            </a:pPr>
            <a:r>
              <a:rPr lang="en-US" sz="2000" dirty="0">
                <a:solidFill>
                  <a:srgbClr val="595858"/>
                </a:solidFill>
              </a:rPr>
              <a:t>Repeat 2-4 until satisfied</a:t>
            </a:r>
            <a:endParaRPr lang="en-US" sz="2000" b="0" i="0" dirty="0">
              <a:solidFill>
                <a:srgbClr val="595858"/>
              </a:solidFill>
              <a:effectLst/>
            </a:endParaRPr>
          </a:p>
        </p:txBody>
      </p:sp>
      <p:sp>
        <p:nvSpPr>
          <p:cNvPr id="8" name="Rectangle 7">
            <a:extLst>
              <a:ext uri="{FF2B5EF4-FFF2-40B4-BE49-F238E27FC236}">
                <a16:creationId xmlns:a16="http://schemas.microsoft.com/office/drawing/2014/main" id="{501E03E6-F1EB-4538-A413-2D8B8E507E5F}"/>
              </a:ext>
            </a:extLst>
          </p:cNvPr>
          <p:cNvSpPr/>
          <p:nvPr/>
        </p:nvSpPr>
        <p:spPr>
          <a:xfrm>
            <a:off x="205809" y="4662309"/>
            <a:ext cx="4503028" cy="369332"/>
          </a:xfrm>
          <a:prstGeom prst="rect">
            <a:avLst/>
          </a:prstGeom>
        </p:spPr>
        <p:txBody>
          <a:bodyPr wrap="none">
            <a:spAutoFit/>
          </a:bodyPr>
          <a:lstStyle/>
          <a:p>
            <a:r>
              <a:rPr lang="en-CA" b="1" dirty="0"/>
              <a:t>Monte Carlo Control (Dynamic Programming)</a:t>
            </a:r>
          </a:p>
        </p:txBody>
      </p:sp>
      <p:pic>
        <p:nvPicPr>
          <p:cNvPr id="9218" name="Picture 2">
            <a:extLst>
              <a:ext uri="{FF2B5EF4-FFF2-40B4-BE49-F238E27FC236}">
                <a16:creationId xmlns:a16="http://schemas.microsoft.com/office/drawing/2014/main" id="{BA9BF1AA-855A-4C77-AF6E-F54D3054F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436" y="810685"/>
            <a:ext cx="5169755" cy="793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F7C5C6C-62D2-404C-B68F-7B988AD7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436" y="2963304"/>
            <a:ext cx="5020888" cy="8167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807A20B-3ADA-4C78-A246-1D78B8F19BE7}"/>
              </a:ext>
            </a:extLst>
          </p:cNvPr>
          <p:cNvSpPr/>
          <p:nvPr/>
        </p:nvSpPr>
        <p:spPr>
          <a:xfrm>
            <a:off x="7822194" y="4347575"/>
            <a:ext cx="3158237" cy="369332"/>
          </a:xfrm>
          <a:prstGeom prst="rect">
            <a:avLst/>
          </a:prstGeom>
        </p:spPr>
        <p:txBody>
          <a:bodyPr wrap="none">
            <a:spAutoFit/>
          </a:bodyPr>
          <a:lstStyle/>
          <a:p>
            <a:r>
              <a:rPr lang="en-US" dirty="0">
                <a:solidFill>
                  <a:srgbClr val="595858"/>
                </a:solidFill>
                <a:latin typeface="roboto"/>
              </a:rPr>
              <a:t>V(S</a:t>
            </a:r>
            <a:r>
              <a:rPr lang="en-US" baseline="-25000" dirty="0">
                <a:solidFill>
                  <a:srgbClr val="595858"/>
                </a:solidFill>
                <a:latin typeface="roboto"/>
              </a:rPr>
              <a:t>t</a:t>
            </a:r>
            <a:r>
              <a:rPr lang="en-US" dirty="0">
                <a:solidFill>
                  <a:srgbClr val="595858"/>
                </a:solidFill>
                <a:latin typeface="roboto"/>
              </a:rPr>
              <a:t>) ← V(S</a:t>
            </a:r>
            <a:r>
              <a:rPr lang="en-US" baseline="-25000" dirty="0">
                <a:solidFill>
                  <a:srgbClr val="595858"/>
                </a:solidFill>
                <a:latin typeface="roboto"/>
              </a:rPr>
              <a:t>t</a:t>
            </a:r>
            <a:r>
              <a:rPr lang="en-US" dirty="0">
                <a:solidFill>
                  <a:srgbClr val="595858"/>
                </a:solidFill>
                <a:latin typeface="roboto"/>
              </a:rPr>
              <a:t>) + α (G</a:t>
            </a:r>
            <a:r>
              <a:rPr lang="en-US" baseline="-25000" dirty="0">
                <a:solidFill>
                  <a:srgbClr val="595858"/>
                </a:solidFill>
                <a:latin typeface="roboto"/>
              </a:rPr>
              <a:t>t</a:t>
            </a:r>
            <a:r>
              <a:rPr lang="en-US" dirty="0">
                <a:solidFill>
                  <a:srgbClr val="595858"/>
                </a:solidFill>
                <a:latin typeface="roboto"/>
              </a:rPr>
              <a:t> − V(S</a:t>
            </a:r>
            <a:r>
              <a:rPr lang="en-US" baseline="-25000" dirty="0">
                <a:solidFill>
                  <a:srgbClr val="595858"/>
                </a:solidFill>
                <a:latin typeface="roboto"/>
              </a:rPr>
              <a:t>t</a:t>
            </a:r>
            <a:r>
              <a:rPr lang="en-US" dirty="0">
                <a:solidFill>
                  <a:srgbClr val="595858"/>
                </a:solidFill>
                <a:latin typeface="roboto"/>
              </a:rPr>
              <a:t>))</a:t>
            </a:r>
            <a:endParaRPr lang="en-CA" dirty="0"/>
          </a:p>
        </p:txBody>
      </p:sp>
      <p:sp>
        <p:nvSpPr>
          <p:cNvPr id="11" name="Rectangle 10">
            <a:extLst>
              <a:ext uri="{FF2B5EF4-FFF2-40B4-BE49-F238E27FC236}">
                <a16:creationId xmlns:a16="http://schemas.microsoft.com/office/drawing/2014/main" id="{10C2658B-22CB-49C7-BA68-2A9AC40C87C7}"/>
              </a:ext>
            </a:extLst>
          </p:cNvPr>
          <p:cNvSpPr/>
          <p:nvPr/>
        </p:nvSpPr>
        <p:spPr>
          <a:xfrm>
            <a:off x="5818909" y="6609234"/>
            <a:ext cx="6682671" cy="246221"/>
          </a:xfrm>
          <a:prstGeom prst="rect">
            <a:avLst/>
          </a:prstGeom>
        </p:spPr>
        <p:txBody>
          <a:bodyPr wrap="square">
            <a:spAutoFit/>
          </a:bodyPr>
          <a:lstStyle/>
          <a:p>
            <a:r>
              <a:rPr lang="en-CA" sz="1000" dirty="0">
                <a:hlinkClick r:id="rId4"/>
              </a:rPr>
              <a:t>https://www.analyticsvidhya.com/blog/2018/11/reinforcement-learning-introduction-monte-carlo-learning-openai-gym/</a:t>
            </a:r>
            <a:endParaRPr lang="en-CA" sz="1000" dirty="0"/>
          </a:p>
        </p:txBody>
      </p:sp>
      <p:pic>
        <p:nvPicPr>
          <p:cNvPr id="12" name="Picture 8">
            <a:extLst>
              <a:ext uri="{FF2B5EF4-FFF2-40B4-BE49-F238E27FC236}">
                <a16:creationId xmlns:a16="http://schemas.microsoft.com/office/drawing/2014/main" id="{97E93A22-CB66-432C-A814-DA8D1A66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7055" y="5099462"/>
            <a:ext cx="4979324" cy="5848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A8299D9-02D2-417D-BCF0-E57E12CECEEF}"/>
              </a:ext>
            </a:extLst>
          </p:cNvPr>
          <p:cNvSpPr/>
          <p:nvPr/>
        </p:nvSpPr>
        <p:spPr>
          <a:xfrm>
            <a:off x="205809" y="5031641"/>
            <a:ext cx="6096000" cy="1754326"/>
          </a:xfrm>
          <a:prstGeom prst="rect">
            <a:avLst/>
          </a:prstGeom>
        </p:spPr>
        <p:txBody>
          <a:bodyPr>
            <a:spAutoFit/>
          </a:bodyPr>
          <a:lstStyle/>
          <a:p>
            <a:r>
              <a:rPr lang="en-US" dirty="0">
                <a:solidFill>
                  <a:srgbClr val="595858"/>
                </a:solidFill>
              </a:rPr>
              <a:t>Do not know the state transition probabilities </a:t>
            </a:r>
            <a:r>
              <a:rPr lang="en-US" i="1" dirty="0">
                <a:solidFill>
                  <a:srgbClr val="595858"/>
                </a:solidFill>
              </a:rPr>
              <a:t>p(</a:t>
            </a:r>
            <a:r>
              <a:rPr lang="en-US" i="1" dirty="0" err="1">
                <a:solidFill>
                  <a:srgbClr val="595858"/>
                </a:solidFill>
              </a:rPr>
              <a:t>s’,r</a:t>
            </a:r>
            <a:r>
              <a:rPr lang="en-US" i="1" dirty="0">
                <a:solidFill>
                  <a:srgbClr val="595858"/>
                </a:solidFill>
              </a:rPr>
              <a:t>/</a:t>
            </a:r>
            <a:r>
              <a:rPr lang="en-US" i="1" dirty="0" err="1">
                <a:solidFill>
                  <a:srgbClr val="595858"/>
                </a:solidFill>
              </a:rPr>
              <a:t>s,a</a:t>
            </a:r>
            <a:r>
              <a:rPr lang="en-US" i="1" dirty="0">
                <a:solidFill>
                  <a:srgbClr val="595858"/>
                </a:solidFill>
              </a:rPr>
              <a:t>)</a:t>
            </a:r>
            <a:r>
              <a:rPr lang="en-US" dirty="0">
                <a:solidFill>
                  <a:srgbClr val="595858"/>
                </a:solidFill>
              </a:rPr>
              <a:t>, we can’t do a look-ahead search like DP.  </a:t>
            </a:r>
            <a:r>
              <a:rPr lang="en-US" dirty="0"/>
              <a:t>All the information is obtained via experience of playing the game or exploring the environment.</a:t>
            </a:r>
          </a:p>
          <a:p>
            <a:r>
              <a:rPr lang="en-US" dirty="0"/>
              <a:t>Policy improvement is done by making the policy greedy with respect to the current value function.</a:t>
            </a:r>
          </a:p>
        </p:txBody>
      </p:sp>
    </p:spTree>
    <p:extLst>
      <p:ext uri="{BB962C8B-B14F-4D97-AF65-F5344CB8AC3E}">
        <p14:creationId xmlns:p14="http://schemas.microsoft.com/office/powerpoint/2010/main" val="766462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5251-ED65-4AF7-9CBA-390E6A2A1470}"/>
              </a:ext>
            </a:extLst>
          </p:cNvPr>
          <p:cNvSpPr>
            <a:spLocks noGrp="1"/>
          </p:cNvSpPr>
          <p:nvPr>
            <p:ph type="title"/>
          </p:nvPr>
        </p:nvSpPr>
        <p:spPr/>
        <p:txBody>
          <a:bodyPr/>
          <a:lstStyle/>
          <a:p>
            <a:r>
              <a:rPr lang="en-CA" dirty="0"/>
              <a:t>Temporal Difference Reinforcement Learning</a:t>
            </a:r>
          </a:p>
        </p:txBody>
      </p:sp>
      <p:sp>
        <p:nvSpPr>
          <p:cNvPr id="3" name="Content Placeholder 2">
            <a:extLst>
              <a:ext uri="{FF2B5EF4-FFF2-40B4-BE49-F238E27FC236}">
                <a16:creationId xmlns:a16="http://schemas.microsoft.com/office/drawing/2014/main" id="{76CF5623-0DA6-4A3E-A356-54FB0C3FA1C0}"/>
              </a:ext>
            </a:extLst>
          </p:cNvPr>
          <p:cNvSpPr>
            <a:spLocks noGrp="1"/>
          </p:cNvSpPr>
          <p:nvPr>
            <p:ph idx="1"/>
          </p:nvPr>
        </p:nvSpPr>
        <p:spPr>
          <a:xfrm>
            <a:off x="838200" y="1825625"/>
            <a:ext cx="10515600" cy="3622675"/>
          </a:xfrm>
        </p:spPr>
        <p:txBody>
          <a:bodyPr/>
          <a:lstStyle/>
          <a:p>
            <a:r>
              <a:rPr lang="en-CA" dirty="0"/>
              <a:t>Q-Learning</a:t>
            </a:r>
          </a:p>
          <a:p>
            <a:r>
              <a:rPr lang="en-CA" dirty="0"/>
              <a:t> SARSA - State-Action-Reward-State-Action </a:t>
            </a:r>
          </a:p>
          <a:p>
            <a:r>
              <a:rPr lang="en-CA" dirty="0"/>
              <a:t>DQN - Deep Q Network </a:t>
            </a:r>
          </a:p>
          <a:p>
            <a:r>
              <a:rPr lang="en-CA" dirty="0"/>
              <a:t>DDPG - Deep Deterministic Policy Gradient</a:t>
            </a:r>
          </a:p>
          <a:p>
            <a:endParaRPr lang="en-CA" dirty="0"/>
          </a:p>
          <a:p>
            <a:r>
              <a:rPr lang="en-CA" dirty="0"/>
              <a:t>Actor – Critic Method</a:t>
            </a:r>
          </a:p>
          <a:p>
            <a:r>
              <a:rPr lang="en-CA" dirty="0"/>
              <a:t>….</a:t>
            </a:r>
          </a:p>
        </p:txBody>
      </p:sp>
      <p:sp>
        <p:nvSpPr>
          <p:cNvPr id="4" name="Rectangle 3">
            <a:extLst>
              <a:ext uri="{FF2B5EF4-FFF2-40B4-BE49-F238E27FC236}">
                <a16:creationId xmlns:a16="http://schemas.microsoft.com/office/drawing/2014/main" id="{9A40CED6-E854-48C5-8B1C-838DF352DCB3}"/>
              </a:ext>
            </a:extLst>
          </p:cNvPr>
          <p:cNvSpPr/>
          <p:nvPr/>
        </p:nvSpPr>
        <p:spPr>
          <a:xfrm>
            <a:off x="838200" y="5846544"/>
            <a:ext cx="10515600" cy="646331"/>
          </a:xfrm>
          <a:prstGeom prst="rect">
            <a:avLst/>
          </a:prstGeom>
        </p:spPr>
        <p:txBody>
          <a:bodyPr wrap="square">
            <a:spAutoFit/>
          </a:bodyPr>
          <a:lstStyle/>
          <a:p>
            <a:r>
              <a:rPr lang="en-CA" dirty="0">
                <a:hlinkClick r:id="rId2"/>
              </a:rPr>
              <a:t>https://towardsdatascience.com/introduction-to-various-reinforcement-learning-algorithms-i-q-learning-sarsa-dqn-ddpg-72a5e0cb6287</a:t>
            </a:r>
            <a:endParaRPr lang="en-CA" dirty="0"/>
          </a:p>
        </p:txBody>
      </p:sp>
    </p:spTree>
    <p:extLst>
      <p:ext uri="{BB962C8B-B14F-4D97-AF65-F5344CB8AC3E}">
        <p14:creationId xmlns:p14="http://schemas.microsoft.com/office/powerpoint/2010/main" val="180472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7B504-ED41-4EBD-A419-52E9D5B0C493}"/>
              </a:ext>
            </a:extLst>
          </p:cNvPr>
          <p:cNvSpPr>
            <a:spLocks noGrp="1"/>
          </p:cNvSpPr>
          <p:nvPr>
            <p:ph type="title"/>
          </p:nvPr>
        </p:nvSpPr>
        <p:spPr>
          <a:xfrm>
            <a:off x="678093" y="793"/>
            <a:ext cx="10515600" cy="1325563"/>
          </a:xfrm>
        </p:spPr>
        <p:txBody>
          <a:bodyPr/>
          <a:lstStyle/>
          <a:p>
            <a:r>
              <a:rPr lang="en-CA" dirty="0"/>
              <a:t>Q Learning</a:t>
            </a:r>
          </a:p>
        </p:txBody>
      </p:sp>
      <p:pic>
        <p:nvPicPr>
          <p:cNvPr id="1026" name="Picture 2">
            <a:extLst>
              <a:ext uri="{FF2B5EF4-FFF2-40B4-BE49-F238E27FC236}">
                <a16:creationId xmlns:a16="http://schemas.microsoft.com/office/drawing/2014/main" id="{742C0ADE-95BD-42DB-AF30-649270068D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05700" y="161131"/>
            <a:ext cx="4514850" cy="1733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726585-360D-4A34-B3A3-F95263EBEF99}"/>
              </a:ext>
            </a:extLst>
          </p:cNvPr>
          <p:cNvSpPr txBox="1"/>
          <p:nvPr/>
        </p:nvSpPr>
        <p:spPr>
          <a:xfrm>
            <a:off x="678093" y="663574"/>
            <a:ext cx="6160857" cy="5909310"/>
          </a:xfrm>
          <a:prstGeom prst="rect">
            <a:avLst/>
          </a:prstGeom>
          <a:noFill/>
        </p:spPr>
        <p:txBody>
          <a:bodyPr wrap="square" rtlCol="0">
            <a:spAutoFit/>
          </a:bodyPr>
          <a:lstStyle/>
          <a:p>
            <a:endParaRPr lang="en-CA" sz="2000" b="1" dirty="0"/>
          </a:p>
          <a:p>
            <a:r>
              <a:rPr lang="en-CA" sz="2000" b="1" dirty="0"/>
              <a:t>Estimated/Expected Return</a:t>
            </a:r>
          </a:p>
          <a:p>
            <a:endParaRPr lang="en-CA" sz="2000" b="1" dirty="0"/>
          </a:p>
          <a:p>
            <a:endParaRPr lang="en-CA" sz="2000" b="1" dirty="0"/>
          </a:p>
          <a:p>
            <a:endParaRPr lang="en-CA" sz="2000" b="1" dirty="0"/>
          </a:p>
          <a:p>
            <a:r>
              <a:rPr lang="en-CA" sz="2000" b="1" dirty="0"/>
              <a:t>Discounted Return</a:t>
            </a:r>
          </a:p>
          <a:p>
            <a:endParaRPr lang="en-CA" sz="2000" b="1" dirty="0"/>
          </a:p>
          <a:p>
            <a:endParaRPr lang="en-CA" sz="2000" b="1" dirty="0"/>
          </a:p>
          <a:p>
            <a:endParaRPr lang="en-CA" dirty="0"/>
          </a:p>
          <a:p>
            <a:endParaRPr lang="en-CA" dirty="0"/>
          </a:p>
          <a:p>
            <a:endParaRPr lang="en-CA" dirty="0"/>
          </a:p>
          <a:p>
            <a:r>
              <a:rPr lang="en-CA" sz="2000" b="1" dirty="0"/>
              <a:t>Bellman Optimality Equation</a:t>
            </a:r>
          </a:p>
          <a:p>
            <a:endParaRPr lang="en-CA" dirty="0"/>
          </a:p>
          <a:p>
            <a:endParaRPr lang="en-CA" dirty="0"/>
          </a:p>
          <a:p>
            <a:endParaRPr lang="en-CA" dirty="0"/>
          </a:p>
          <a:p>
            <a:endParaRPr lang="en-CA" dirty="0"/>
          </a:p>
          <a:p>
            <a:endParaRPr lang="en-CA" b="1" dirty="0"/>
          </a:p>
          <a:p>
            <a:endParaRPr lang="en-CA" b="1" dirty="0"/>
          </a:p>
          <a:p>
            <a:r>
              <a:rPr lang="en-CA" b="1" dirty="0"/>
              <a:t>Exploration vs Exploitation</a:t>
            </a:r>
            <a:endParaRPr lang="en-CA" dirty="0"/>
          </a:p>
          <a:p>
            <a:endParaRPr lang="en-CA" dirty="0"/>
          </a:p>
        </p:txBody>
      </p:sp>
      <p:sp>
        <p:nvSpPr>
          <p:cNvPr id="5" name="Rectangle 4">
            <a:extLst>
              <a:ext uri="{FF2B5EF4-FFF2-40B4-BE49-F238E27FC236}">
                <a16:creationId xmlns:a16="http://schemas.microsoft.com/office/drawing/2014/main" id="{5B68DC34-0A00-4689-B7DE-9E7CF27DE934}"/>
              </a:ext>
            </a:extLst>
          </p:cNvPr>
          <p:cNvSpPr/>
          <p:nvPr/>
        </p:nvSpPr>
        <p:spPr>
          <a:xfrm>
            <a:off x="7284806" y="2098675"/>
            <a:ext cx="4956638" cy="646331"/>
          </a:xfrm>
          <a:prstGeom prst="rect">
            <a:avLst/>
          </a:prstGeom>
        </p:spPr>
        <p:txBody>
          <a:bodyPr wrap="square">
            <a:spAutoFit/>
          </a:bodyPr>
          <a:lstStyle/>
          <a:p>
            <a:r>
              <a:rPr lang="en-CA" dirty="0">
                <a:hlinkClick r:id="rId3"/>
              </a:rPr>
              <a:t>https://deeplizard.com/learn/video/nyjbcRQ-uQ8</a:t>
            </a:r>
            <a:endParaRPr lang="en-CA" dirty="0"/>
          </a:p>
          <a:p>
            <a:endParaRPr lang="en-CA" dirty="0"/>
          </a:p>
        </p:txBody>
      </p:sp>
      <p:pic>
        <p:nvPicPr>
          <p:cNvPr id="6" name="Picture 5">
            <a:extLst>
              <a:ext uri="{FF2B5EF4-FFF2-40B4-BE49-F238E27FC236}">
                <a16:creationId xmlns:a16="http://schemas.microsoft.com/office/drawing/2014/main" id="{29B0E497-4B55-40B5-B6A2-04450C9DD6CD}"/>
              </a:ext>
            </a:extLst>
          </p:cNvPr>
          <p:cNvPicPr>
            <a:picLocks noChangeAspect="1"/>
          </p:cNvPicPr>
          <p:nvPr/>
        </p:nvPicPr>
        <p:blipFill>
          <a:blip r:embed="rId4"/>
          <a:stretch>
            <a:fillRect/>
          </a:stretch>
        </p:blipFill>
        <p:spPr>
          <a:xfrm>
            <a:off x="8181975" y="3429000"/>
            <a:ext cx="3162300" cy="981075"/>
          </a:xfrm>
          <a:prstGeom prst="rect">
            <a:avLst/>
          </a:prstGeom>
        </p:spPr>
      </p:pic>
      <p:pic>
        <p:nvPicPr>
          <p:cNvPr id="7" name="Picture 6">
            <a:extLst>
              <a:ext uri="{FF2B5EF4-FFF2-40B4-BE49-F238E27FC236}">
                <a16:creationId xmlns:a16="http://schemas.microsoft.com/office/drawing/2014/main" id="{F3050BE0-132E-4F1C-94BD-7F7387DD41F3}"/>
              </a:ext>
            </a:extLst>
          </p:cNvPr>
          <p:cNvPicPr>
            <a:picLocks noChangeAspect="1"/>
          </p:cNvPicPr>
          <p:nvPr/>
        </p:nvPicPr>
        <p:blipFill>
          <a:blip r:embed="rId5"/>
          <a:stretch>
            <a:fillRect/>
          </a:stretch>
        </p:blipFill>
        <p:spPr>
          <a:xfrm>
            <a:off x="8181975" y="2829143"/>
            <a:ext cx="2714625" cy="323850"/>
          </a:xfrm>
          <a:prstGeom prst="rect">
            <a:avLst/>
          </a:prstGeom>
        </p:spPr>
      </p:pic>
      <p:pic>
        <p:nvPicPr>
          <p:cNvPr id="8" name="Picture 7">
            <a:extLst>
              <a:ext uri="{FF2B5EF4-FFF2-40B4-BE49-F238E27FC236}">
                <a16:creationId xmlns:a16="http://schemas.microsoft.com/office/drawing/2014/main" id="{DEEDDD1E-3080-4516-8AE9-2D6BFBD2BA04}"/>
              </a:ext>
            </a:extLst>
          </p:cNvPr>
          <p:cNvPicPr>
            <a:picLocks noChangeAspect="1"/>
          </p:cNvPicPr>
          <p:nvPr/>
        </p:nvPicPr>
        <p:blipFill>
          <a:blip r:embed="rId6"/>
          <a:stretch>
            <a:fillRect/>
          </a:stretch>
        </p:blipFill>
        <p:spPr>
          <a:xfrm>
            <a:off x="7848600" y="5483225"/>
            <a:ext cx="3829050" cy="1009650"/>
          </a:xfrm>
          <a:prstGeom prst="rect">
            <a:avLst/>
          </a:prstGeom>
        </p:spPr>
      </p:pic>
      <p:pic>
        <p:nvPicPr>
          <p:cNvPr id="9" name="Picture 8">
            <a:extLst>
              <a:ext uri="{FF2B5EF4-FFF2-40B4-BE49-F238E27FC236}">
                <a16:creationId xmlns:a16="http://schemas.microsoft.com/office/drawing/2014/main" id="{71006675-5930-4B51-AC16-388F3C3DA918}"/>
              </a:ext>
            </a:extLst>
          </p:cNvPr>
          <p:cNvPicPr>
            <a:picLocks noChangeAspect="1"/>
          </p:cNvPicPr>
          <p:nvPr/>
        </p:nvPicPr>
        <p:blipFill>
          <a:blip r:embed="rId7"/>
          <a:stretch>
            <a:fillRect/>
          </a:stretch>
        </p:blipFill>
        <p:spPr>
          <a:xfrm>
            <a:off x="8181975" y="4979988"/>
            <a:ext cx="2762250" cy="314325"/>
          </a:xfrm>
          <a:prstGeom prst="rect">
            <a:avLst/>
          </a:prstGeom>
        </p:spPr>
      </p:pic>
      <p:pic>
        <p:nvPicPr>
          <p:cNvPr id="10" name="Picture 9">
            <a:extLst>
              <a:ext uri="{FF2B5EF4-FFF2-40B4-BE49-F238E27FC236}">
                <a16:creationId xmlns:a16="http://schemas.microsoft.com/office/drawing/2014/main" id="{272737DF-D7B9-4788-8E62-7C114AA1A1FD}"/>
              </a:ext>
            </a:extLst>
          </p:cNvPr>
          <p:cNvPicPr>
            <a:picLocks noChangeAspect="1"/>
          </p:cNvPicPr>
          <p:nvPr/>
        </p:nvPicPr>
        <p:blipFill>
          <a:blip r:embed="rId8"/>
          <a:stretch>
            <a:fillRect/>
          </a:stretch>
        </p:blipFill>
        <p:spPr>
          <a:xfrm>
            <a:off x="643928" y="4440564"/>
            <a:ext cx="5448698" cy="1223177"/>
          </a:xfrm>
          <a:prstGeom prst="rect">
            <a:avLst/>
          </a:prstGeom>
        </p:spPr>
      </p:pic>
      <p:pic>
        <p:nvPicPr>
          <p:cNvPr id="11" name="Picture 10">
            <a:extLst>
              <a:ext uri="{FF2B5EF4-FFF2-40B4-BE49-F238E27FC236}">
                <a16:creationId xmlns:a16="http://schemas.microsoft.com/office/drawing/2014/main" id="{5B7C0CAF-A4C1-427F-A009-FF1014294895}"/>
              </a:ext>
            </a:extLst>
          </p:cNvPr>
          <p:cNvPicPr>
            <a:picLocks noChangeAspect="1"/>
          </p:cNvPicPr>
          <p:nvPr/>
        </p:nvPicPr>
        <p:blipFill>
          <a:blip r:embed="rId9"/>
          <a:stretch>
            <a:fillRect/>
          </a:stretch>
        </p:blipFill>
        <p:spPr>
          <a:xfrm>
            <a:off x="678093" y="1440247"/>
            <a:ext cx="4693051" cy="658428"/>
          </a:xfrm>
          <a:prstGeom prst="rect">
            <a:avLst/>
          </a:prstGeom>
        </p:spPr>
      </p:pic>
      <p:pic>
        <p:nvPicPr>
          <p:cNvPr id="12" name="Picture 11">
            <a:extLst>
              <a:ext uri="{FF2B5EF4-FFF2-40B4-BE49-F238E27FC236}">
                <a16:creationId xmlns:a16="http://schemas.microsoft.com/office/drawing/2014/main" id="{946F23BC-91A8-420D-AB1C-46FC098F079F}"/>
              </a:ext>
            </a:extLst>
          </p:cNvPr>
          <p:cNvPicPr>
            <a:picLocks noChangeAspect="1"/>
          </p:cNvPicPr>
          <p:nvPr/>
        </p:nvPicPr>
        <p:blipFill>
          <a:blip r:embed="rId10"/>
          <a:stretch>
            <a:fillRect/>
          </a:stretch>
        </p:blipFill>
        <p:spPr>
          <a:xfrm>
            <a:off x="647302" y="2652475"/>
            <a:ext cx="4056451" cy="1223176"/>
          </a:xfrm>
          <a:prstGeom prst="rect">
            <a:avLst/>
          </a:prstGeom>
        </p:spPr>
      </p:pic>
    </p:spTree>
    <p:extLst>
      <p:ext uri="{BB962C8B-B14F-4D97-AF65-F5344CB8AC3E}">
        <p14:creationId xmlns:p14="http://schemas.microsoft.com/office/powerpoint/2010/main" val="2523469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B00D6-9B13-4978-875B-F12369781EBA}"/>
              </a:ext>
            </a:extLst>
          </p:cNvPr>
          <p:cNvSpPr>
            <a:spLocks noGrp="1"/>
          </p:cNvSpPr>
          <p:nvPr>
            <p:ph type="title"/>
          </p:nvPr>
        </p:nvSpPr>
        <p:spPr/>
        <p:txBody>
          <a:bodyPr/>
          <a:lstStyle/>
          <a:p>
            <a:pPr algn="ctr"/>
            <a:r>
              <a:rPr lang="en-CA" dirty="0"/>
              <a:t>Explore Exploit Dilemma</a:t>
            </a:r>
          </a:p>
        </p:txBody>
      </p:sp>
      <p:sp>
        <p:nvSpPr>
          <p:cNvPr id="3" name="Content Placeholder 2">
            <a:extLst>
              <a:ext uri="{FF2B5EF4-FFF2-40B4-BE49-F238E27FC236}">
                <a16:creationId xmlns:a16="http://schemas.microsoft.com/office/drawing/2014/main" id="{96E5CFFF-4EAD-409F-8D5A-6C686150AD89}"/>
              </a:ext>
            </a:extLst>
          </p:cNvPr>
          <p:cNvSpPr>
            <a:spLocks noGrp="1"/>
          </p:cNvSpPr>
          <p:nvPr>
            <p:ph idx="1"/>
          </p:nvPr>
        </p:nvSpPr>
        <p:spPr>
          <a:xfrm>
            <a:off x="838200" y="1825625"/>
            <a:ext cx="5031658" cy="3833657"/>
          </a:xfrm>
        </p:spPr>
        <p:txBody>
          <a:bodyPr>
            <a:normAutofit/>
          </a:bodyPr>
          <a:lstStyle/>
          <a:p>
            <a:r>
              <a:rPr lang="en-CA" dirty="0"/>
              <a:t>Epsilon Greedy</a:t>
            </a:r>
          </a:p>
          <a:p>
            <a:endParaRPr lang="en-CA" dirty="0"/>
          </a:p>
          <a:p>
            <a:r>
              <a:rPr lang="en-CA" dirty="0"/>
              <a:t>Optimistic Initial Values</a:t>
            </a:r>
          </a:p>
          <a:p>
            <a:endParaRPr lang="en-CA" dirty="0"/>
          </a:p>
          <a:p>
            <a:r>
              <a:rPr lang="en-CA" dirty="0"/>
              <a:t>Upper Confidence Bound – </a:t>
            </a:r>
            <a:r>
              <a:rPr lang="en-CA" dirty="0">
                <a:hlinkClick r:id="rId2"/>
              </a:rPr>
              <a:t>UCB</a:t>
            </a:r>
            <a:endParaRPr lang="en-CA" dirty="0"/>
          </a:p>
          <a:p>
            <a:pPr marL="0" indent="0">
              <a:buNone/>
            </a:pPr>
            <a:endParaRPr lang="en-CA" dirty="0"/>
          </a:p>
          <a:p>
            <a:r>
              <a:rPr lang="en-CA" dirty="0"/>
              <a:t>Thompson Sampling (Bayesian) </a:t>
            </a:r>
          </a:p>
        </p:txBody>
      </p:sp>
      <p:pic>
        <p:nvPicPr>
          <p:cNvPr id="7172" name="Picture 4">
            <a:extLst>
              <a:ext uri="{FF2B5EF4-FFF2-40B4-BE49-F238E27FC236}">
                <a16:creationId xmlns:a16="http://schemas.microsoft.com/office/drawing/2014/main" id="{CEE31368-2F3B-408E-8A60-A79A75962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7551" y="1489613"/>
            <a:ext cx="4396249" cy="19393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BAE4D4-73F0-4B7C-AD82-A3D80BA04F3F}"/>
              </a:ext>
            </a:extLst>
          </p:cNvPr>
          <p:cNvSpPr/>
          <p:nvPr/>
        </p:nvSpPr>
        <p:spPr>
          <a:xfrm>
            <a:off x="6474544" y="3742453"/>
            <a:ext cx="6096000" cy="923330"/>
          </a:xfrm>
          <a:prstGeom prst="rect">
            <a:avLst/>
          </a:prstGeom>
        </p:spPr>
        <p:txBody>
          <a:bodyPr>
            <a:spAutoFit/>
          </a:bodyPr>
          <a:lstStyle/>
          <a:p>
            <a:r>
              <a:rPr lang="en-CA" dirty="0">
                <a:hlinkClick r:id="rId4"/>
              </a:rPr>
              <a:t>https://www.geeksforgeeks.org/upper-confidence-bound-algorithm-in-reinforcement-learning/</a:t>
            </a:r>
            <a:endParaRPr lang="en-CA" dirty="0"/>
          </a:p>
          <a:p>
            <a:endParaRPr lang="en-CA" dirty="0"/>
          </a:p>
        </p:txBody>
      </p:sp>
      <p:sp>
        <p:nvSpPr>
          <p:cNvPr id="5" name="Rectangle 4">
            <a:extLst>
              <a:ext uri="{FF2B5EF4-FFF2-40B4-BE49-F238E27FC236}">
                <a16:creationId xmlns:a16="http://schemas.microsoft.com/office/drawing/2014/main" id="{D52B1180-DBA0-43E8-8CE5-DCEDF47137CA}"/>
              </a:ext>
            </a:extLst>
          </p:cNvPr>
          <p:cNvSpPr/>
          <p:nvPr/>
        </p:nvSpPr>
        <p:spPr>
          <a:xfrm>
            <a:off x="1126434" y="5424887"/>
            <a:ext cx="4969566" cy="646331"/>
          </a:xfrm>
          <a:prstGeom prst="rect">
            <a:avLst/>
          </a:prstGeom>
        </p:spPr>
        <p:txBody>
          <a:bodyPr wrap="none">
            <a:spAutoFit/>
          </a:bodyPr>
          <a:lstStyle/>
          <a:p>
            <a:r>
              <a:rPr lang="en-CA" dirty="0">
                <a:hlinkClick r:id="rId5"/>
              </a:rPr>
              <a:t>https://en.wikipedia.org/wiki/Thompson_sampling</a:t>
            </a:r>
            <a:endParaRPr lang="en-CA" dirty="0"/>
          </a:p>
          <a:p>
            <a:endParaRPr lang="en-CA" dirty="0"/>
          </a:p>
        </p:txBody>
      </p:sp>
      <p:pic>
        <p:nvPicPr>
          <p:cNvPr id="7174" name="Picture 6">
            <a:extLst>
              <a:ext uri="{FF2B5EF4-FFF2-40B4-BE49-F238E27FC236}">
                <a16:creationId xmlns:a16="http://schemas.microsoft.com/office/drawing/2014/main" id="{B426C594-861E-41CB-ADE6-D36C74A0EF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640" y="4915787"/>
            <a:ext cx="3840070" cy="1664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162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0219-01A5-4BEC-93E1-33F4C4276CA6}"/>
              </a:ext>
            </a:extLst>
          </p:cNvPr>
          <p:cNvSpPr>
            <a:spLocks noGrp="1"/>
          </p:cNvSpPr>
          <p:nvPr>
            <p:ph type="title"/>
          </p:nvPr>
        </p:nvSpPr>
        <p:spPr>
          <a:xfrm>
            <a:off x="1325245" y="254088"/>
            <a:ext cx="9541510" cy="606742"/>
          </a:xfrm>
        </p:spPr>
        <p:txBody>
          <a:bodyPr>
            <a:normAutofit fontScale="90000"/>
          </a:bodyPr>
          <a:lstStyle/>
          <a:p>
            <a:pPr algn="ctr"/>
            <a:r>
              <a:rPr lang="en-CA" dirty="0"/>
              <a:t>Typical Neural Network</a:t>
            </a:r>
          </a:p>
        </p:txBody>
      </p:sp>
      <p:pic>
        <p:nvPicPr>
          <p:cNvPr id="3074" name="Picture 2" descr="Deep Learning through Examples">
            <a:extLst>
              <a:ext uri="{FF2B5EF4-FFF2-40B4-BE49-F238E27FC236}">
                <a16:creationId xmlns:a16="http://schemas.microsoft.com/office/drawing/2014/main" id="{A9AA17A5-01BD-47C1-B3F4-4E6704DE3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671" y="745452"/>
            <a:ext cx="7148657" cy="5367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0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CE4B-6867-4CDD-B858-3FB6A324B753}"/>
              </a:ext>
            </a:extLst>
          </p:cNvPr>
          <p:cNvSpPr>
            <a:spLocks noGrp="1"/>
          </p:cNvSpPr>
          <p:nvPr>
            <p:ph type="title"/>
          </p:nvPr>
        </p:nvSpPr>
        <p:spPr/>
        <p:txBody>
          <a:bodyPr/>
          <a:lstStyle/>
          <a:p>
            <a:r>
              <a:rPr lang="en-CA" dirty="0"/>
              <a:t>Deep Q Learning</a:t>
            </a:r>
          </a:p>
        </p:txBody>
      </p:sp>
      <p:sp>
        <p:nvSpPr>
          <p:cNvPr id="3" name="Content Placeholder 2">
            <a:extLst>
              <a:ext uri="{FF2B5EF4-FFF2-40B4-BE49-F238E27FC236}">
                <a16:creationId xmlns:a16="http://schemas.microsoft.com/office/drawing/2014/main" id="{198B4B39-359D-465A-A423-F253DF576430}"/>
              </a:ext>
            </a:extLst>
          </p:cNvPr>
          <p:cNvSpPr>
            <a:spLocks noGrp="1"/>
          </p:cNvSpPr>
          <p:nvPr>
            <p:ph idx="1"/>
          </p:nvPr>
        </p:nvSpPr>
        <p:spPr>
          <a:xfrm>
            <a:off x="838200" y="1609726"/>
            <a:ext cx="10515600" cy="4351338"/>
          </a:xfrm>
        </p:spPr>
        <p:txBody>
          <a:bodyPr/>
          <a:lstStyle/>
          <a:p>
            <a:r>
              <a:rPr lang="en-CA" dirty="0"/>
              <a:t>MLP / CNN</a:t>
            </a:r>
          </a:p>
          <a:p>
            <a:endParaRPr lang="en-CA" dirty="0"/>
          </a:p>
          <a:p>
            <a:r>
              <a:rPr lang="en-CA" dirty="0"/>
              <a:t>Experience Replay</a:t>
            </a:r>
          </a:p>
          <a:p>
            <a:pPr marL="0" indent="0">
              <a:buNone/>
            </a:pPr>
            <a:endParaRPr lang="en-CA" dirty="0"/>
          </a:p>
          <a:p>
            <a:r>
              <a:rPr lang="en-CA" dirty="0"/>
              <a:t>Target NW</a:t>
            </a:r>
          </a:p>
        </p:txBody>
      </p:sp>
      <p:pic>
        <p:nvPicPr>
          <p:cNvPr id="2050" name="Picture 2">
            <a:extLst>
              <a:ext uri="{FF2B5EF4-FFF2-40B4-BE49-F238E27FC236}">
                <a16:creationId xmlns:a16="http://schemas.microsoft.com/office/drawing/2014/main" id="{9B0DC3F4-B692-41F2-8E6F-177AD1EE1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515" y="1840707"/>
            <a:ext cx="7543263" cy="355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762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BB95-DF46-41CC-B815-1B452E13546B}"/>
              </a:ext>
            </a:extLst>
          </p:cNvPr>
          <p:cNvSpPr>
            <a:spLocks noGrp="1"/>
          </p:cNvSpPr>
          <p:nvPr>
            <p:ph type="title"/>
          </p:nvPr>
        </p:nvSpPr>
        <p:spPr>
          <a:xfrm>
            <a:off x="588125" y="18255"/>
            <a:ext cx="11015749" cy="1325563"/>
          </a:xfrm>
        </p:spPr>
        <p:txBody>
          <a:bodyPr/>
          <a:lstStyle/>
          <a:p>
            <a:r>
              <a:rPr lang="en-CA" dirty="0"/>
              <a:t>Value Based Methods vs Policy Based Methods</a:t>
            </a:r>
          </a:p>
        </p:txBody>
      </p:sp>
      <p:sp>
        <p:nvSpPr>
          <p:cNvPr id="3" name="Content Placeholder 2">
            <a:extLst>
              <a:ext uri="{FF2B5EF4-FFF2-40B4-BE49-F238E27FC236}">
                <a16:creationId xmlns:a16="http://schemas.microsoft.com/office/drawing/2014/main" id="{8CBAEDE1-AF40-448F-AFD0-FF3420C47401}"/>
              </a:ext>
            </a:extLst>
          </p:cNvPr>
          <p:cNvSpPr>
            <a:spLocks noGrp="1"/>
          </p:cNvSpPr>
          <p:nvPr>
            <p:ph idx="1"/>
          </p:nvPr>
        </p:nvSpPr>
        <p:spPr>
          <a:xfrm>
            <a:off x="505345" y="5187488"/>
            <a:ext cx="7474873" cy="1603375"/>
          </a:xfrm>
        </p:spPr>
        <p:txBody>
          <a:bodyPr>
            <a:normAutofit fontScale="85000" lnSpcReduction="10000"/>
          </a:bodyPr>
          <a:lstStyle/>
          <a:p>
            <a:r>
              <a:rPr lang="en-CA" dirty="0">
                <a:hlinkClick r:id="rId2"/>
              </a:rPr>
              <a:t>https://towardsdatascience.com/an-overview-of-classic-reinforcement-learning-algorithms-part-1-f79c8b87e5af</a:t>
            </a:r>
            <a:endParaRPr lang="en-CA" dirty="0"/>
          </a:p>
          <a:p>
            <a:r>
              <a:rPr lang="en-CA" dirty="0">
                <a:hlinkClick r:id="rId3"/>
              </a:rPr>
              <a:t>https://www.youtube.com/watch?v=bvRO3BYUl44</a:t>
            </a:r>
            <a:endParaRPr lang="en-CA" dirty="0"/>
          </a:p>
          <a:p>
            <a:r>
              <a:rPr lang="en-CA" dirty="0">
                <a:hlinkClick r:id="rId4"/>
              </a:rPr>
              <a:t>http://incompleteideas.net/book/ebook/node46.html</a:t>
            </a:r>
            <a:endParaRPr lang="en-CA" dirty="0"/>
          </a:p>
          <a:p>
            <a:endParaRPr lang="en-CA" dirty="0"/>
          </a:p>
          <a:p>
            <a:endParaRPr lang="en-CA" dirty="0"/>
          </a:p>
          <a:p>
            <a:endParaRPr lang="en-CA" dirty="0"/>
          </a:p>
        </p:txBody>
      </p:sp>
      <p:sp>
        <p:nvSpPr>
          <p:cNvPr id="4" name="Rectangle 3">
            <a:extLst>
              <a:ext uri="{FF2B5EF4-FFF2-40B4-BE49-F238E27FC236}">
                <a16:creationId xmlns:a16="http://schemas.microsoft.com/office/drawing/2014/main" id="{04B6B3E0-8187-4410-88C0-12250D681AE7}"/>
              </a:ext>
            </a:extLst>
          </p:cNvPr>
          <p:cNvSpPr/>
          <p:nvPr/>
        </p:nvSpPr>
        <p:spPr>
          <a:xfrm>
            <a:off x="737062" y="1281096"/>
            <a:ext cx="4483331" cy="3139321"/>
          </a:xfrm>
          <a:prstGeom prst="rect">
            <a:avLst/>
          </a:prstGeom>
        </p:spPr>
        <p:txBody>
          <a:bodyPr wrap="square">
            <a:spAutoFit/>
          </a:bodyPr>
          <a:lstStyle/>
          <a:p>
            <a:pPr algn="just"/>
            <a:r>
              <a:rPr lang="en-US" dirty="0">
                <a:solidFill>
                  <a:srgbClr val="242729"/>
                </a:solidFill>
                <a:latin typeface="Arial" panose="020B0604020202020204" pitchFamily="34" charset="0"/>
              </a:rPr>
              <a:t>In </a:t>
            </a:r>
            <a:r>
              <a:rPr lang="en-US" b="1" dirty="0">
                <a:solidFill>
                  <a:srgbClr val="242729"/>
                </a:solidFill>
                <a:latin typeface="Arial" panose="020B0604020202020204" pitchFamily="34" charset="0"/>
              </a:rPr>
              <a:t>policy iteration</a:t>
            </a:r>
            <a:r>
              <a:rPr lang="en-US" dirty="0">
                <a:solidFill>
                  <a:srgbClr val="242729"/>
                </a:solidFill>
                <a:latin typeface="Arial" panose="020B0604020202020204" pitchFamily="34" charset="0"/>
              </a:rPr>
              <a:t> algorithms, you start with a random policy, then find the value function of that policy (policy evaluation step), then find a new (improved) policy based on the previous value function, and so on. In this process, each policy is guaranteed to be a strict improvement over the previous one (unless it is already optimal). Given a policy, its value function can be obtained using the </a:t>
            </a:r>
            <a:r>
              <a:rPr lang="en-US" i="1" dirty="0">
                <a:solidFill>
                  <a:srgbClr val="242729"/>
                </a:solidFill>
                <a:latin typeface="Arial" panose="020B0604020202020204" pitchFamily="34" charset="0"/>
              </a:rPr>
              <a:t>Bellman operator</a:t>
            </a:r>
            <a:r>
              <a:rPr lang="en-US" dirty="0">
                <a:solidFill>
                  <a:srgbClr val="242729"/>
                </a:solidFill>
                <a:latin typeface="Arial" panose="020B0604020202020204" pitchFamily="34" charset="0"/>
              </a:rPr>
              <a:t>.</a:t>
            </a:r>
            <a:endParaRPr lang="en-CA" dirty="0"/>
          </a:p>
        </p:txBody>
      </p:sp>
      <p:sp>
        <p:nvSpPr>
          <p:cNvPr id="5" name="Rectangle 4">
            <a:extLst>
              <a:ext uri="{FF2B5EF4-FFF2-40B4-BE49-F238E27FC236}">
                <a16:creationId xmlns:a16="http://schemas.microsoft.com/office/drawing/2014/main" id="{B813B683-D00B-4233-93F7-2BD6B4EE282C}"/>
              </a:ext>
            </a:extLst>
          </p:cNvPr>
          <p:cNvSpPr/>
          <p:nvPr/>
        </p:nvSpPr>
        <p:spPr>
          <a:xfrm>
            <a:off x="5653605" y="1281096"/>
            <a:ext cx="5098473" cy="2031325"/>
          </a:xfrm>
          <a:prstGeom prst="rect">
            <a:avLst/>
          </a:prstGeom>
        </p:spPr>
        <p:txBody>
          <a:bodyPr wrap="square">
            <a:spAutoFit/>
          </a:bodyPr>
          <a:lstStyle/>
          <a:p>
            <a:pPr algn="just"/>
            <a:r>
              <a:rPr lang="en-US" dirty="0">
                <a:solidFill>
                  <a:srgbClr val="242729"/>
                </a:solidFill>
                <a:latin typeface="Arial" panose="020B0604020202020204" pitchFamily="34" charset="0"/>
              </a:rPr>
              <a:t>In </a:t>
            </a:r>
            <a:r>
              <a:rPr lang="en-US" b="1" dirty="0">
                <a:solidFill>
                  <a:srgbClr val="242729"/>
                </a:solidFill>
                <a:latin typeface="Arial" panose="020B0604020202020204" pitchFamily="34" charset="0"/>
              </a:rPr>
              <a:t>value iteration</a:t>
            </a:r>
            <a:r>
              <a:rPr lang="en-US" dirty="0">
                <a:solidFill>
                  <a:srgbClr val="242729"/>
                </a:solidFill>
                <a:latin typeface="Arial" panose="020B0604020202020204" pitchFamily="34" charset="0"/>
              </a:rPr>
              <a:t>, you start with a random value function and then find a new (improved) value function in an iterative process, until reaching the optimal value function. Notice that you can derive easily the optimal policy from the optimal value function. This process is based on the </a:t>
            </a:r>
            <a:r>
              <a:rPr lang="en-US" i="1" dirty="0">
                <a:solidFill>
                  <a:srgbClr val="242729"/>
                </a:solidFill>
                <a:latin typeface="Arial" panose="020B0604020202020204" pitchFamily="34" charset="0"/>
              </a:rPr>
              <a:t>optimality Bellman operator.</a:t>
            </a:r>
            <a:endParaRPr lang="en-CA" dirty="0"/>
          </a:p>
        </p:txBody>
      </p:sp>
      <p:pic>
        <p:nvPicPr>
          <p:cNvPr id="5122" name="Picture 2">
            <a:extLst>
              <a:ext uri="{FF2B5EF4-FFF2-40B4-BE49-F238E27FC236}">
                <a16:creationId xmlns:a16="http://schemas.microsoft.com/office/drawing/2014/main" id="{53EADF20-FC6F-48F6-9C12-0ED27E8EF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4999" y="3272443"/>
            <a:ext cx="242887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327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5AF7D-5219-4038-99F1-924C37D519AA}"/>
              </a:ext>
            </a:extLst>
          </p:cNvPr>
          <p:cNvSpPr>
            <a:spLocks noGrp="1"/>
          </p:cNvSpPr>
          <p:nvPr>
            <p:ph type="title"/>
          </p:nvPr>
        </p:nvSpPr>
        <p:spPr>
          <a:xfrm>
            <a:off x="838200" y="365126"/>
            <a:ext cx="10515600" cy="765406"/>
          </a:xfrm>
        </p:spPr>
        <p:txBody>
          <a:bodyPr/>
          <a:lstStyle/>
          <a:p>
            <a:pPr algn="ctr"/>
            <a:r>
              <a:rPr lang="en-CA" dirty="0"/>
              <a:t>REINFORCE</a:t>
            </a:r>
          </a:p>
        </p:txBody>
      </p:sp>
      <p:pic>
        <p:nvPicPr>
          <p:cNvPr id="11266" name="Picture 2" descr="Image for post">
            <a:extLst>
              <a:ext uri="{FF2B5EF4-FFF2-40B4-BE49-F238E27FC236}">
                <a16:creationId xmlns:a16="http://schemas.microsoft.com/office/drawing/2014/main" id="{1E73CC2A-4EDA-4949-AE7A-5FDAD29DD8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1673" y="1284354"/>
            <a:ext cx="7628653" cy="44035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37CE9D-C9FC-4F26-A201-7ECCDEE55115}"/>
              </a:ext>
            </a:extLst>
          </p:cNvPr>
          <p:cNvSpPr/>
          <p:nvPr/>
        </p:nvSpPr>
        <p:spPr>
          <a:xfrm>
            <a:off x="1643150" y="6066151"/>
            <a:ext cx="10127672" cy="646331"/>
          </a:xfrm>
          <a:prstGeom prst="rect">
            <a:avLst/>
          </a:prstGeom>
        </p:spPr>
        <p:txBody>
          <a:bodyPr wrap="square">
            <a:spAutoFit/>
          </a:bodyPr>
          <a:lstStyle/>
          <a:p>
            <a:r>
              <a:rPr lang="en-CA" dirty="0">
                <a:hlinkClick r:id="rId3"/>
              </a:rPr>
              <a:t>https://towardsdatascience.com/learning-reinforcement-learning-reinforce-with-pytorch-5e8ad7fc7da0</a:t>
            </a:r>
            <a:endParaRPr lang="en-CA" dirty="0"/>
          </a:p>
          <a:p>
            <a:endParaRPr lang="en-CA" dirty="0"/>
          </a:p>
        </p:txBody>
      </p:sp>
    </p:spTree>
    <p:extLst>
      <p:ext uri="{BB962C8B-B14F-4D97-AF65-F5344CB8AC3E}">
        <p14:creationId xmlns:p14="http://schemas.microsoft.com/office/powerpoint/2010/main" val="3748919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B86D-119D-4E30-924D-E8F977D19099}"/>
              </a:ext>
            </a:extLst>
          </p:cNvPr>
          <p:cNvSpPr>
            <a:spLocks noGrp="1"/>
          </p:cNvSpPr>
          <p:nvPr>
            <p:ph type="title"/>
          </p:nvPr>
        </p:nvSpPr>
        <p:spPr>
          <a:xfrm>
            <a:off x="838200" y="65867"/>
            <a:ext cx="10515600" cy="1325563"/>
          </a:xfrm>
        </p:spPr>
        <p:txBody>
          <a:bodyPr/>
          <a:lstStyle/>
          <a:p>
            <a:pPr algn="ctr"/>
            <a:r>
              <a:rPr lang="en-CA" dirty="0"/>
              <a:t>Actor Critic</a:t>
            </a:r>
          </a:p>
        </p:txBody>
      </p:sp>
      <p:pic>
        <p:nvPicPr>
          <p:cNvPr id="10242" name="Picture 2" descr="Image for post">
            <a:extLst>
              <a:ext uri="{FF2B5EF4-FFF2-40B4-BE49-F238E27FC236}">
                <a16:creationId xmlns:a16="http://schemas.microsoft.com/office/drawing/2014/main" id="{0D97CDEA-E647-47D7-AEDD-3533DFE7A7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9466" y="886747"/>
            <a:ext cx="8573067" cy="50845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2833271-5598-451C-A6CE-AAEEC0F8E5E6}"/>
              </a:ext>
            </a:extLst>
          </p:cNvPr>
          <p:cNvSpPr/>
          <p:nvPr/>
        </p:nvSpPr>
        <p:spPr>
          <a:xfrm>
            <a:off x="6830891" y="6211669"/>
            <a:ext cx="4851136" cy="646331"/>
          </a:xfrm>
          <a:prstGeom prst="rect">
            <a:avLst/>
          </a:prstGeom>
        </p:spPr>
        <p:txBody>
          <a:bodyPr wrap="none">
            <a:spAutoFit/>
          </a:bodyPr>
          <a:lstStyle/>
          <a:p>
            <a:r>
              <a:rPr lang="en-CA" dirty="0">
                <a:hlinkClick r:id="rId3"/>
              </a:rPr>
              <a:t>https://www.youtube.com/watch?v=2vJtbAha3To</a:t>
            </a:r>
            <a:endParaRPr lang="en-CA" dirty="0"/>
          </a:p>
          <a:p>
            <a:endParaRPr lang="en-CA" dirty="0"/>
          </a:p>
        </p:txBody>
      </p:sp>
    </p:spTree>
    <p:extLst>
      <p:ext uri="{BB962C8B-B14F-4D97-AF65-F5344CB8AC3E}">
        <p14:creationId xmlns:p14="http://schemas.microsoft.com/office/powerpoint/2010/main" val="14998406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4ABE-F945-44A7-99E1-C82254FB1DE2}"/>
              </a:ext>
            </a:extLst>
          </p:cNvPr>
          <p:cNvSpPr>
            <a:spLocks noGrp="1"/>
          </p:cNvSpPr>
          <p:nvPr>
            <p:ph type="title"/>
          </p:nvPr>
        </p:nvSpPr>
        <p:spPr/>
        <p:txBody>
          <a:bodyPr/>
          <a:lstStyle/>
          <a:p>
            <a:pPr algn="ctr"/>
            <a:r>
              <a:rPr lang="en-CA" dirty="0"/>
              <a:t>DDPG</a:t>
            </a:r>
          </a:p>
        </p:txBody>
      </p:sp>
      <p:pic>
        <p:nvPicPr>
          <p:cNvPr id="2050" name="Picture 2" descr="Algorithm">
            <a:extLst>
              <a:ext uri="{FF2B5EF4-FFF2-40B4-BE49-F238E27FC236}">
                <a16:creationId xmlns:a16="http://schemas.microsoft.com/office/drawing/2014/main" id="{F63545EA-50B6-4B48-810F-CF8630BCC4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0273" y="1336107"/>
            <a:ext cx="7111453" cy="515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717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4ECB2-8120-46A5-A3CF-A806154296F4}"/>
              </a:ext>
            </a:extLst>
          </p:cNvPr>
          <p:cNvSpPr>
            <a:spLocks noGrp="1"/>
          </p:cNvSpPr>
          <p:nvPr>
            <p:ph type="title"/>
          </p:nvPr>
        </p:nvSpPr>
        <p:spPr>
          <a:xfrm>
            <a:off x="821574" y="-101730"/>
            <a:ext cx="10515600" cy="1325563"/>
          </a:xfrm>
        </p:spPr>
        <p:txBody>
          <a:bodyPr/>
          <a:lstStyle/>
          <a:p>
            <a:pPr algn="ctr"/>
            <a:r>
              <a:rPr lang="en-CA" dirty="0"/>
              <a:t>Proximal Policy Optimization</a:t>
            </a:r>
          </a:p>
        </p:txBody>
      </p:sp>
      <p:pic>
        <p:nvPicPr>
          <p:cNvPr id="12290" name="Picture 2" descr="Image for post">
            <a:extLst>
              <a:ext uri="{FF2B5EF4-FFF2-40B4-BE49-F238E27FC236}">
                <a16:creationId xmlns:a16="http://schemas.microsoft.com/office/drawing/2014/main" id="{E192046A-F8AA-49AC-8FC4-FDED2D101B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29896" y="1492723"/>
            <a:ext cx="6262104" cy="33679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47DCAF4-DAA7-4C7C-A7BE-5C8F10D4A0B0}"/>
              </a:ext>
            </a:extLst>
          </p:cNvPr>
          <p:cNvSpPr/>
          <p:nvPr/>
        </p:nvSpPr>
        <p:spPr>
          <a:xfrm>
            <a:off x="7032854" y="5751451"/>
            <a:ext cx="4909915" cy="923330"/>
          </a:xfrm>
          <a:prstGeom prst="rect">
            <a:avLst/>
          </a:prstGeom>
        </p:spPr>
        <p:txBody>
          <a:bodyPr wrap="square">
            <a:spAutoFit/>
          </a:bodyPr>
          <a:lstStyle/>
          <a:p>
            <a:r>
              <a:rPr lang="en-CA" dirty="0">
                <a:hlinkClick r:id="rId3"/>
              </a:rPr>
              <a:t>https://medium.com/@jonathan_hui/rl-proximal-policy-optimization-ppo-explained-77f014ec3f12</a:t>
            </a:r>
            <a:endParaRPr lang="en-CA" dirty="0"/>
          </a:p>
          <a:p>
            <a:endParaRPr lang="en-CA" dirty="0"/>
          </a:p>
        </p:txBody>
      </p:sp>
      <p:sp>
        <p:nvSpPr>
          <p:cNvPr id="5" name="Rectangle 4">
            <a:extLst>
              <a:ext uri="{FF2B5EF4-FFF2-40B4-BE49-F238E27FC236}">
                <a16:creationId xmlns:a16="http://schemas.microsoft.com/office/drawing/2014/main" id="{01174B73-E784-467B-B8E3-3DB749D7DE76}"/>
              </a:ext>
            </a:extLst>
          </p:cNvPr>
          <p:cNvSpPr/>
          <p:nvPr/>
        </p:nvSpPr>
        <p:spPr>
          <a:xfrm>
            <a:off x="7071496" y="6425896"/>
            <a:ext cx="4834144" cy="369332"/>
          </a:xfrm>
          <a:prstGeom prst="rect">
            <a:avLst/>
          </a:prstGeom>
        </p:spPr>
        <p:txBody>
          <a:bodyPr wrap="none">
            <a:spAutoFit/>
          </a:bodyPr>
          <a:lstStyle/>
          <a:p>
            <a:r>
              <a:rPr lang="en-CA" dirty="0">
                <a:hlinkClick r:id="rId4"/>
              </a:rPr>
              <a:t>https://www.youtube.com/watch?v=5P7I-xPq8u8</a:t>
            </a:r>
            <a:endParaRPr lang="en-CA" dirty="0"/>
          </a:p>
        </p:txBody>
      </p:sp>
      <p:sp>
        <p:nvSpPr>
          <p:cNvPr id="3" name="Rectangle 2">
            <a:extLst>
              <a:ext uri="{FF2B5EF4-FFF2-40B4-BE49-F238E27FC236}">
                <a16:creationId xmlns:a16="http://schemas.microsoft.com/office/drawing/2014/main" id="{CFF06275-7570-4020-8854-4473727AA63F}"/>
              </a:ext>
            </a:extLst>
          </p:cNvPr>
          <p:cNvSpPr/>
          <p:nvPr/>
        </p:nvSpPr>
        <p:spPr>
          <a:xfrm>
            <a:off x="372969" y="1036220"/>
            <a:ext cx="6460375" cy="369332"/>
          </a:xfrm>
          <a:prstGeom prst="rect">
            <a:avLst/>
          </a:prstGeom>
        </p:spPr>
        <p:txBody>
          <a:bodyPr wrap="square">
            <a:spAutoFit/>
          </a:bodyPr>
          <a:lstStyle/>
          <a:p>
            <a:r>
              <a:rPr lang="en-US" dirty="0">
                <a:solidFill>
                  <a:srgbClr val="292929"/>
                </a:solidFill>
                <a:latin typeface="medium-content-serif-font"/>
              </a:rPr>
              <a:t>it formalizes the constraint as a penalty in the objective function</a:t>
            </a:r>
            <a:endParaRPr lang="en-CA" dirty="0"/>
          </a:p>
        </p:txBody>
      </p:sp>
      <p:sp>
        <p:nvSpPr>
          <p:cNvPr id="6" name="Rectangle 5">
            <a:extLst>
              <a:ext uri="{FF2B5EF4-FFF2-40B4-BE49-F238E27FC236}">
                <a16:creationId xmlns:a16="http://schemas.microsoft.com/office/drawing/2014/main" id="{20B555C8-FB05-4E02-BD69-4D9E88B362CC}"/>
              </a:ext>
            </a:extLst>
          </p:cNvPr>
          <p:cNvSpPr/>
          <p:nvPr/>
        </p:nvSpPr>
        <p:spPr>
          <a:xfrm>
            <a:off x="372967" y="1401358"/>
            <a:ext cx="5429315" cy="1200329"/>
          </a:xfrm>
          <a:prstGeom prst="rect">
            <a:avLst/>
          </a:prstGeom>
        </p:spPr>
        <p:txBody>
          <a:bodyPr wrap="square">
            <a:spAutoFit/>
          </a:bodyPr>
          <a:lstStyle/>
          <a:p>
            <a:pPr algn="just"/>
            <a:r>
              <a:rPr lang="en-US" dirty="0">
                <a:solidFill>
                  <a:srgbClr val="292929"/>
                </a:solidFill>
                <a:latin typeface="medium-content-serif-font"/>
              </a:rPr>
              <a:t>Policy gradient is mainly an on-policy method. It searches actions from the current state. Hence, resuming the exploration from a bad state with a locally bad policy hurts performance badly.</a:t>
            </a:r>
            <a:endParaRPr lang="en-CA" dirty="0"/>
          </a:p>
        </p:txBody>
      </p:sp>
      <p:sp>
        <p:nvSpPr>
          <p:cNvPr id="7" name="Rectangle 6">
            <a:extLst>
              <a:ext uri="{FF2B5EF4-FFF2-40B4-BE49-F238E27FC236}">
                <a16:creationId xmlns:a16="http://schemas.microsoft.com/office/drawing/2014/main" id="{363729DA-867F-4B9A-A73A-3C67A0C802D1}"/>
              </a:ext>
            </a:extLst>
          </p:cNvPr>
          <p:cNvSpPr/>
          <p:nvPr/>
        </p:nvSpPr>
        <p:spPr>
          <a:xfrm>
            <a:off x="372967" y="2644541"/>
            <a:ext cx="5556929" cy="1754326"/>
          </a:xfrm>
          <a:prstGeom prst="rect">
            <a:avLst/>
          </a:prstGeom>
        </p:spPr>
        <p:txBody>
          <a:bodyPr wrap="square">
            <a:spAutoFit/>
          </a:bodyPr>
          <a:lstStyle/>
          <a:p>
            <a:r>
              <a:rPr lang="en-US" b="1" dirty="0">
                <a:solidFill>
                  <a:srgbClr val="292929"/>
                </a:solidFill>
                <a:latin typeface="medium-content-sans-serif-font"/>
              </a:rPr>
              <a:t>Trust region</a:t>
            </a:r>
          </a:p>
          <a:p>
            <a:pPr algn="just"/>
            <a:r>
              <a:rPr lang="en-US" dirty="0">
                <a:solidFill>
                  <a:srgbClr val="292929"/>
                </a:solidFill>
                <a:latin typeface="medium-content-serif-font"/>
              </a:rPr>
              <a:t>Determine the maximum step size that we want to explore first . Then we locate the optimal point within the trust region and resume the search from there.</a:t>
            </a:r>
            <a:r>
              <a:rPr lang="en-US" dirty="0"/>
              <a:t> In order not to make bad decisions, we can shrink the trust region if the policy is changing too much.</a:t>
            </a:r>
            <a:endParaRPr lang="en-US" b="0" i="0" dirty="0">
              <a:solidFill>
                <a:srgbClr val="292929"/>
              </a:solidFill>
              <a:effectLst/>
              <a:latin typeface="medium-content-serif-font"/>
            </a:endParaRPr>
          </a:p>
        </p:txBody>
      </p:sp>
      <p:sp>
        <p:nvSpPr>
          <p:cNvPr id="8" name="Rectangle 7">
            <a:extLst>
              <a:ext uri="{FF2B5EF4-FFF2-40B4-BE49-F238E27FC236}">
                <a16:creationId xmlns:a16="http://schemas.microsoft.com/office/drawing/2014/main" id="{5D696814-16E4-42EC-B76A-D81F5C003FB8}"/>
              </a:ext>
            </a:extLst>
          </p:cNvPr>
          <p:cNvSpPr/>
          <p:nvPr/>
        </p:nvSpPr>
        <p:spPr>
          <a:xfrm>
            <a:off x="372967" y="4382738"/>
            <a:ext cx="6096000" cy="923330"/>
          </a:xfrm>
          <a:prstGeom prst="rect">
            <a:avLst/>
          </a:prstGeom>
        </p:spPr>
        <p:txBody>
          <a:bodyPr>
            <a:spAutoFit/>
          </a:bodyPr>
          <a:lstStyle/>
          <a:p>
            <a:r>
              <a:rPr lang="en-US" dirty="0">
                <a:solidFill>
                  <a:srgbClr val="292929"/>
                </a:solidFill>
                <a:latin typeface="medium-content-serif-font"/>
              </a:rPr>
              <a:t>limit how far we can change our policy in each iteration through the KL-divergence. KL-divergence measures the difference between two data distributions </a:t>
            </a:r>
            <a:r>
              <a:rPr lang="en-US" i="1" dirty="0">
                <a:solidFill>
                  <a:srgbClr val="292929"/>
                </a:solidFill>
                <a:latin typeface="medium-content-serif-font"/>
              </a:rPr>
              <a:t>p</a:t>
            </a:r>
            <a:r>
              <a:rPr lang="en-US" dirty="0">
                <a:solidFill>
                  <a:srgbClr val="292929"/>
                </a:solidFill>
                <a:latin typeface="medium-content-serif-font"/>
              </a:rPr>
              <a:t> and </a:t>
            </a:r>
            <a:r>
              <a:rPr lang="en-US" i="1" dirty="0">
                <a:solidFill>
                  <a:srgbClr val="292929"/>
                </a:solidFill>
                <a:latin typeface="medium-content-serif-font"/>
              </a:rPr>
              <a:t>q.</a:t>
            </a:r>
            <a:endParaRPr lang="en-CA" dirty="0"/>
          </a:p>
        </p:txBody>
      </p:sp>
      <p:pic>
        <p:nvPicPr>
          <p:cNvPr id="1026" name="Picture 2" descr="Image for post">
            <a:extLst>
              <a:ext uri="{FF2B5EF4-FFF2-40B4-BE49-F238E27FC236}">
                <a16:creationId xmlns:a16="http://schemas.microsoft.com/office/drawing/2014/main" id="{37A38AA9-E4FC-4130-9062-42E103946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9" y="5235407"/>
            <a:ext cx="6460375" cy="4424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for post">
            <a:extLst>
              <a:ext uri="{FF2B5EF4-FFF2-40B4-BE49-F238E27FC236}">
                <a16:creationId xmlns:a16="http://schemas.microsoft.com/office/drawing/2014/main" id="{788C77DC-A011-4BF3-BC17-ECA35DBB82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967" y="6012502"/>
            <a:ext cx="6781279" cy="61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430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BD20-BFDE-4DDC-BBAB-478395BA9B61}"/>
              </a:ext>
            </a:extLst>
          </p:cNvPr>
          <p:cNvSpPr>
            <a:spLocks noGrp="1"/>
          </p:cNvSpPr>
          <p:nvPr>
            <p:ph type="title"/>
          </p:nvPr>
        </p:nvSpPr>
        <p:spPr>
          <a:xfrm>
            <a:off x="838200" y="-61325"/>
            <a:ext cx="10515600" cy="1325563"/>
          </a:xfrm>
        </p:spPr>
        <p:txBody>
          <a:bodyPr/>
          <a:lstStyle/>
          <a:p>
            <a:pPr algn="ctr"/>
            <a:r>
              <a:rPr lang="en-US" dirty="0"/>
              <a:t>PPO with Adaptive KL Penalty</a:t>
            </a:r>
            <a:endParaRPr lang="en-CA" dirty="0"/>
          </a:p>
        </p:txBody>
      </p:sp>
      <p:pic>
        <p:nvPicPr>
          <p:cNvPr id="3074" name="Picture 2" descr="Image for post">
            <a:extLst>
              <a:ext uri="{FF2B5EF4-FFF2-40B4-BE49-F238E27FC236}">
                <a16:creationId xmlns:a16="http://schemas.microsoft.com/office/drawing/2014/main" id="{238E45EC-9AED-406F-8FC1-0157BBE15C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4200" y="1020320"/>
            <a:ext cx="8563599" cy="757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for post">
            <a:extLst>
              <a:ext uri="{FF2B5EF4-FFF2-40B4-BE49-F238E27FC236}">
                <a16:creationId xmlns:a16="http://schemas.microsoft.com/office/drawing/2014/main" id="{C70720FB-AF4F-4E32-93B1-EFB8C528E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352" y="2644631"/>
            <a:ext cx="7015942" cy="37738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for post">
            <a:extLst>
              <a:ext uri="{FF2B5EF4-FFF2-40B4-BE49-F238E27FC236}">
                <a16:creationId xmlns:a16="http://schemas.microsoft.com/office/drawing/2014/main" id="{5FECCE44-07EF-4DB0-B2CB-8ADE57796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42" y="1926571"/>
            <a:ext cx="10927362" cy="56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9795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A0F5-84FD-4A0A-B90E-BE845A2664F4}"/>
              </a:ext>
            </a:extLst>
          </p:cNvPr>
          <p:cNvSpPr>
            <a:spLocks noGrp="1"/>
          </p:cNvSpPr>
          <p:nvPr>
            <p:ph type="title"/>
          </p:nvPr>
        </p:nvSpPr>
        <p:spPr>
          <a:xfrm>
            <a:off x="773471" y="-74040"/>
            <a:ext cx="10515600" cy="949891"/>
          </a:xfrm>
        </p:spPr>
        <p:txBody>
          <a:bodyPr/>
          <a:lstStyle/>
          <a:p>
            <a:pPr algn="ctr"/>
            <a:r>
              <a:rPr lang="en-CA" b="1" dirty="0"/>
              <a:t>PPO with Clipped Objective</a:t>
            </a:r>
            <a:endParaRPr lang="en-CA" dirty="0"/>
          </a:p>
        </p:txBody>
      </p:sp>
      <p:pic>
        <p:nvPicPr>
          <p:cNvPr id="4098" name="Picture 2" descr="Image for post">
            <a:extLst>
              <a:ext uri="{FF2B5EF4-FFF2-40B4-BE49-F238E27FC236}">
                <a16:creationId xmlns:a16="http://schemas.microsoft.com/office/drawing/2014/main" id="{09E4D51E-8198-44EE-9032-56E24E38B7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671" y="829079"/>
            <a:ext cx="10515600" cy="8675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for post">
            <a:extLst>
              <a:ext uri="{FF2B5EF4-FFF2-40B4-BE49-F238E27FC236}">
                <a16:creationId xmlns:a16="http://schemas.microsoft.com/office/drawing/2014/main" id="{911B55E2-42BF-4679-95FC-901F9281A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455" y="2553033"/>
            <a:ext cx="6194679" cy="175193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for post">
            <a:extLst>
              <a:ext uri="{FF2B5EF4-FFF2-40B4-BE49-F238E27FC236}">
                <a16:creationId xmlns:a16="http://schemas.microsoft.com/office/drawing/2014/main" id="{2A91462B-CA07-4CB2-BD72-C3EF13A99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04" y="1988474"/>
            <a:ext cx="7329052" cy="374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478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BAF85-E2DF-4C78-8D13-10D9950C04DD}"/>
              </a:ext>
            </a:extLst>
          </p:cNvPr>
          <p:cNvSpPr>
            <a:spLocks noGrp="1"/>
          </p:cNvSpPr>
          <p:nvPr>
            <p:ph type="title"/>
          </p:nvPr>
        </p:nvSpPr>
        <p:spPr/>
        <p:txBody>
          <a:bodyPr/>
          <a:lstStyle/>
          <a:p>
            <a:r>
              <a:rPr lang="en-CA" dirty="0"/>
              <a:t>Do Yourself!!</a:t>
            </a:r>
          </a:p>
        </p:txBody>
      </p:sp>
      <p:sp>
        <p:nvSpPr>
          <p:cNvPr id="3" name="Content Placeholder 2">
            <a:extLst>
              <a:ext uri="{FF2B5EF4-FFF2-40B4-BE49-F238E27FC236}">
                <a16:creationId xmlns:a16="http://schemas.microsoft.com/office/drawing/2014/main" id="{AEC37E4E-8A85-4BF0-B8BA-1F5A99661256}"/>
              </a:ext>
            </a:extLst>
          </p:cNvPr>
          <p:cNvSpPr>
            <a:spLocks noGrp="1"/>
          </p:cNvSpPr>
          <p:nvPr>
            <p:ph idx="1"/>
          </p:nvPr>
        </p:nvSpPr>
        <p:spPr>
          <a:xfrm>
            <a:off x="838200" y="1690688"/>
            <a:ext cx="10953750" cy="4405312"/>
          </a:xfrm>
        </p:spPr>
        <p:txBody>
          <a:bodyPr>
            <a:normAutofit fontScale="92500" lnSpcReduction="10000"/>
          </a:bodyPr>
          <a:lstStyle/>
          <a:p>
            <a:r>
              <a:rPr lang="en-CA" dirty="0">
                <a:hlinkClick r:id="rId2"/>
              </a:rPr>
              <a:t>https://github.com/lazyprogrammer/machine_learning_examples.git</a:t>
            </a:r>
            <a:endParaRPr lang="en-CA" dirty="0"/>
          </a:p>
          <a:p>
            <a:r>
              <a:rPr lang="en-CA" dirty="0">
                <a:hlinkClick r:id="rId3"/>
              </a:rPr>
              <a:t>https://colab.research.google.com/github/Hvass-Labs/TensorFlow-Tutorials/blob/master/16_Reinforcement_Learning.ipynb#scrollTo=V2clLxry-3Gg</a:t>
            </a:r>
            <a:endParaRPr lang="en-CA" dirty="0"/>
          </a:p>
          <a:p>
            <a:pPr marL="0" indent="0">
              <a:buNone/>
            </a:pPr>
            <a:endParaRPr lang="en-CA" dirty="0"/>
          </a:p>
          <a:p>
            <a:r>
              <a:rPr lang="en-CA" dirty="0"/>
              <a:t>Tutorials and Courses</a:t>
            </a:r>
          </a:p>
          <a:p>
            <a:endParaRPr lang="en-CA" dirty="0"/>
          </a:p>
          <a:p>
            <a:r>
              <a:rPr lang="en-CA" dirty="0">
                <a:hlinkClick r:id="rId4"/>
              </a:rPr>
              <a:t>https://www.udemy.com/course/deep-reinforcement-learning-in-python/</a:t>
            </a:r>
            <a:endParaRPr lang="en-CA" dirty="0"/>
          </a:p>
          <a:p>
            <a:endParaRPr lang="en-CA" dirty="0"/>
          </a:p>
          <a:p>
            <a:r>
              <a:rPr lang="en-CA" u="sng" dirty="0">
                <a:hlinkClick r:id="rId5"/>
              </a:rPr>
              <a:t>https://deeplizard.com/learn/video/nyjbcRQ-uQ8</a:t>
            </a:r>
            <a:endParaRPr lang="en-CA" dirty="0"/>
          </a:p>
          <a:p>
            <a:endParaRPr lang="en-CA" dirty="0"/>
          </a:p>
          <a:p>
            <a:endParaRPr lang="en-CA" dirty="0"/>
          </a:p>
        </p:txBody>
      </p:sp>
    </p:spTree>
    <p:extLst>
      <p:ext uri="{BB962C8B-B14F-4D97-AF65-F5344CB8AC3E}">
        <p14:creationId xmlns:p14="http://schemas.microsoft.com/office/powerpoint/2010/main" val="13886497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59608-DB4F-48CD-82EF-47C55D675070}"/>
              </a:ext>
            </a:extLst>
          </p:cNvPr>
          <p:cNvSpPr>
            <a:spLocks noGrp="1"/>
          </p:cNvSpPr>
          <p:nvPr>
            <p:ph type="title"/>
          </p:nvPr>
        </p:nvSpPr>
        <p:spPr/>
        <p:txBody>
          <a:bodyPr/>
          <a:lstStyle/>
          <a:p>
            <a:r>
              <a:rPr lang="en-CA" dirty="0"/>
              <a:t>Tutorials</a:t>
            </a:r>
          </a:p>
        </p:txBody>
      </p:sp>
      <p:sp>
        <p:nvSpPr>
          <p:cNvPr id="3" name="Content Placeholder 2">
            <a:extLst>
              <a:ext uri="{FF2B5EF4-FFF2-40B4-BE49-F238E27FC236}">
                <a16:creationId xmlns:a16="http://schemas.microsoft.com/office/drawing/2014/main" id="{162BB302-2B10-47B5-BB84-AB5FA2A99EC8}"/>
              </a:ext>
            </a:extLst>
          </p:cNvPr>
          <p:cNvSpPr>
            <a:spLocks noGrp="1"/>
          </p:cNvSpPr>
          <p:nvPr>
            <p:ph idx="1"/>
          </p:nvPr>
        </p:nvSpPr>
        <p:spPr>
          <a:xfrm>
            <a:off x="838200" y="1690688"/>
            <a:ext cx="10515600" cy="4351338"/>
          </a:xfrm>
        </p:spPr>
        <p:txBody>
          <a:bodyPr>
            <a:normAutofit fontScale="62500" lnSpcReduction="20000"/>
          </a:bodyPr>
          <a:lstStyle/>
          <a:p>
            <a:pPr marL="0" indent="0">
              <a:buNone/>
            </a:pPr>
            <a:r>
              <a:rPr lang="en-CA" dirty="0">
                <a:hlinkClick r:id="rId2"/>
              </a:rPr>
              <a:t>MCMC TUTORIAL  </a:t>
            </a:r>
          </a:p>
          <a:p>
            <a:r>
              <a:rPr lang="en-CA" dirty="0">
                <a:hlinkClick r:id="rId2"/>
              </a:rPr>
              <a:t>https://www.youtube.com/watch?v=9M_KPXwnrlE&amp;list=PLQVvvaa0QuDdhOnp-FnVStDsALpYk2hk0</a:t>
            </a:r>
            <a:endParaRPr lang="en-CA" dirty="0"/>
          </a:p>
          <a:p>
            <a:endParaRPr lang="en-CA" dirty="0"/>
          </a:p>
          <a:p>
            <a:r>
              <a:rPr lang="en-CA" dirty="0"/>
              <a:t>Do Yourself !!</a:t>
            </a:r>
          </a:p>
          <a:p>
            <a:r>
              <a:rPr lang="en-CA" dirty="0">
                <a:hlinkClick r:id="rId3"/>
              </a:rPr>
              <a:t>https://www.toptal.com/deep-learning/pytorch-reinforcement-learning-tutorial</a:t>
            </a:r>
            <a:endParaRPr lang="en-CA" dirty="0"/>
          </a:p>
          <a:p>
            <a:r>
              <a:rPr lang="en-CA" dirty="0">
                <a:hlinkClick r:id="rId4"/>
              </a:rPr>
              <a:t>https://www.freecodecamp.org/news/an-introduction-to-deep-q-learning-lets-play-doom-54d02d8017d8/</a:t>
            </a:r>
            <a:endParaRPr lang="en-CA" dirty="0"/>
          </a:p>
          <a:p>
            <a:endParaRPr lang="en-CA" dirty="0"/>
          </a:p>
          <a:p>
            <a:endParaRPr lang="en-CA" dirty="0"/>
          </a:p>
          <a:p>
            <a:r>
              <a:rPr lang="en-CA" dirty="0"/>
              <a:t>Certification </a:t>
            </a:r>
          </a:p>
          <a:p>
            <a:r>
              <a:rPr lang="en-CA" dirty="0">
                <a:hlinkClick r:id="rId5"/>
              </a:rPr>
              <a:t>https://www.coursera.org/specializations/reinforcement-learning</a:t>
            </a:r>
            <a:endParaRPr lang="en-CA" dirty="0"/>
          </a:p>
          <a:p>
            <a:endParaRPr lang="en-CA" dirty="0"/>
          </a:p>
          <a:p>
            <a:r>
              <a:rPr lang="en-CA" dirty="0">
                <a:hlinkClick r:id="rId6"/>
              </a:rPr>
              <a:t>https://www.udacity.com/course/reinforcement-learning--ud600</a:t>
            </a:r>
            <a:endParaRPr lang="en-CA" dirty="0"/>
          </a:p>
          <a:p>
            <a:endParaRPr lang="en-CA" dirty="0"/>
          </a:p>
        </p:txBody>
      </p:sp>
      <p:sp>
        <p:nvSpPr>
          <p:cNvPr id="4" name="Star: 5 Points 3">
            <a:extLst>
              <a:ext uri="{FF2B5EF4-FFF2-40B4-BE49-F238E27FC236}">
                <a16:creationId xmlns:a16="http://schemas.microsoft.com/office/drawing/2014/main" id="{A35C75D4-F7AD-4AFB-96B3-0EF0EAE33D6A}"/>
              </a:ext>
            </a:extLst>
          </p:cNvPr>
          <p:cNvSpPr/>
          <p:nvPr/>
        </p:nvSpPr>
        <p:spPr>
          <a:xfrm>
            <a:off x="2334571" y="4059219"/>
            <a:ext cx="565266" cy="4987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13511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AEF99C-DFF9-4A04-A3D5-D7365297FBC2}"/>
              </a:ext>
            </a:extLst>
          </p:cNvPr>
          <p:cNvSpPr/>
          <p:nvPr/>
        </p:nvSpPr>
        <p:spPr>
          <a:xfrm>
            <a:off x="244908" y="482130"/>
            <a:ext cx="11790074" cy="3139321"/>
          </a:xfrm>
          <a:prstGeom prst="rect">
            <a:avLst/>
          </a:prstGeom>
        </p:spPr>
        <p:txBody>
          <a:bodyPr wrap="square">
            <a:spAutoFit/>
          </a:bodyPr>
          <a:lstStyle/>
          <a:p>
            <a:pPr algn="ctr"/>
            <a:r>
              <a:rPr lang="en-CA" dirty="0" err="1">
                <a:hlinkClick r:id="rId2"/>
              </a:rPr>
              <a:t>PyTorch</a:t>
            </a:r>
            <a:endParaRPr lang="en-CA" dirty="0">
              <a:hlinkClick r:id="rId2"/>
            </a:endParaRPr>
          </a:p>
          <a:p>
            <a:endParaRPr lang="en-CA" dirty="0">
              <a:hlinkClick r:id="rId2"/>
            </a:endParaRPr>
          </a:p>
          <a:p>
            <a:endParaRPr lang="en-CA" dirty="0">
              <a:hlinkClick r:id="rId2"/>
            </a:endParaRPr>
          </a:p>
          <a:p>
            <a:endParaRPr lang="en-CA" dirty="0">
              <a:hlinkClick r:id="rId2"/>
            </a:endParaRPr>
          </a:p>
          <a:p>
            <a:r>
              <a:rPr lang="en-CA" dirty="0">
                <a:hlinkClick r:id="rId2"/>
              </a:rPr>
              <a:t>Follow up tutorials this week:</a:t>
            </a:r>
          </a:p>
          <a:p>
            <a:endParaRPr lang="en-CA" dirty="0">
              <a:hlinkClick r:id="rId2"/>
            </a:endParaRPr>
          </a:p>
          <a:p>
            <a:r>
              <a:rPr lang="en-CA" dirty="0">
                <a:hlinkClick r:id="rId2"/>
              </a:rPr>
              <a:t>https://www.youtube.com/watch?v=9j-_dOze4IM&amp;list=PLQVvvaa0QuDdeMyHEYc0gxFpYwHY2Qfdh&amp;index=4</a:t>
            </a:r>
            <a:endParaRPr lang="en-CA" dirty="0"/>
          </a:p>
          <a:p>
            <a:endParaRPr lang="en-CA" dirty="0"/>
          </a:p>
          <a:p>
            <a:r>
              <a:rPr lang="en-CA" dirty="0">
                <a:hlinkClick r:id="rId3"/>
              </a:rPr>
              <a:t>https://www.youtube.com/watch?v=DbeIqrwb_dE&amp;list=PLqnslRFeH2UrcDBWF5mfPGpqQDSta6VK4&amp;index=3&amp;pbjreload=10</a:t>
            </a:r>
            <a:endParaRPr lang="en-CA" dirty="0"/>
          </a:p>
          <a:p>
            <a:endParaRPr lang="en-CA" dirty="0"/>
          </a:p>
          <a:p>
            <a:endParaRPr lang="en-CA" dirty="0"/>
          </a:p>
        </p:txBody>
      </p:sp>
      <p:sp>
        <p:nvSpPr>
          <p:cNvPr id="4" name="Rectangle 3">
            <a:extLst>
              <a:ext uri="{FF2B5EF4-FFF2-40B4-BE49-F238E27FC236}">
                <a16:creationId xmlns:a16="http://schemas.microsoft.com/office/drawing/2014/main" id="{C5DF224C-5D2E-4FD1-87DF-EFF1AC3FC604}"/>
              </a:ext>
            </a:extLst>
          </p:cNvPr>
          <p:cNvSpPr/>
          <p:nvPr/>
        </p:nvSpPr>
        <p:spPr>
          <a:xfrm>
            <a:off x="244908" y="3621451"/>
            <a:ext cx="4242828" cy="369332"/>
          </a:xfrm>
          <a:prstGeom prst="rect">
            <a:avLst/>
          </a:prstGeom>
        </p:spPr>
        <p:txBody>
          <a:bodyPr wrap="none">
            <a:spAutoFit/>
          </a:bodyPr>
          <a:lstStyle/>
          <a:p>
            <a:r>
              <a:rPr lang="en-CA" dirty="0"/>
              <a:t>https://pytorch.org/docs/stable/torch.html</a:t>
            </a:r>
          </a:p>
        </p:txBody>
      </p:sp>
    </p:spTree>
    <p:extLst>
      <p:ext uri="{BB962C8B-B14F-4D97-AF65-F5344CB8AC3E}">
        <p14:creationId xmlns:p14="http://schemas.microsoft.com/office/powerpoint/2010/main" val="39276220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908A-1909-4A9A-80AC-30CC649A0C5B}"/>
              </a:ext>
            </a:extLst>
          </p:cNvPr>
          <p:cNvSpPr>
            <a:spLocks noGrp="1"/>
          </p:cNvSpPr>
          <p:nvPr>
            <p:ph type="ctrTitle"/>
          </p:nvPr>
        </p:nvSpPr>
        <p:spPr>
          <a:xfrm>
            <a:off x="1524000" y="1955800"/>
            <a:ext cx="9144000" cy="2387600"/>
          </a:xfrm>
        </p:spPr>
        <p:txBody>
          <a:bodyPr/>
          <a:lstStyle/>
          <a:p>
            <a:r>
              <a:rPr lang="en-CA" dirty="0"/>
              <a:t>Part 2</a:t>
            </a:r>
            <a:br>
              <a:rPr lang="en-CA" dirty="0"/>
            </a:br>
            <a:r>
              <a:rPr lang="en-CA" dirty="0"/>
              <a:t>Imitation Learning</a:t>
            </a:r>
          </a:p>
        </p:txBody>
      </p:sp>
    </p:spTree>
    <p:extLst>
      <p:ext uri="{BB962C8B-B14F-4D97-AF65-F5344CB8AC3E}">
        <p14:creationId xmlns:p14="http://schemas.microsoft.com/office/powerpoint/2010/main" val="40429207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DF5AA31-4D8D-4949-979F-56991811A00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1152525"/>
            <a:ext cx="7448550"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44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5BFC-5987-4DCA-A031-7600B4F625B6}"/>
              </a:ext>
            </a:extLst>
          </p:cNvPr>
          <p:cNvSpPr>
            <a:spLocks noGrp="1"/>
          </p:cNvSpPr>
          <p:nvPr>
            <p:ph type="title"/>
          </p:nvPr>
        </p:nvSpPr>
        <p:spPr>
          <a:xfrm>
            <a:off x="838199" y="-95537"/>
            <a:ext cx="10515600" cy="1325563"/>
          </a:xfrm>
        </p:spPr>
        <p:txBody>
          <a:bodyPr/>
          <a:lstStyle/>
          <a:p>
            <a:pPr algn="ctr"/>
            <a:r>
              <a:rPr lang="en-CA" dirty="0"/>
              <a:t>Generative Adversarial Networks</a:t>
            </a:r>
          </a:p>
        </p:txBody>
      </p:sp>
      <p:sp>
        <p:nvSpPr>
          <p:cNvPr id="4" name="Rectangle 3">
            <a:extLst>
              <a:ext uri="{FF2B5EF4-FFF2-40B4-BE49-F238E27FC236}">
                <a16:creationId xmlns:a16="http://schemas.microsoft.com/office/drawing/2014/main" id="{EE1C4F95-6C5D-4FC0-9EF8-C2FFBDB50A94}"/>
              </a:ext>
            </a:extLst>
          </p:cNvPr>
          <p:cNvSpPr/>
          <p:nvPr/>
        </p:nvSpPr>
        <p:spPr>
          <a:xfrm>
            <a:off x="1461806" y="5796171"/>
            <a:ext cx="10399060" cy="1061829"/>
          </a:xfrm>
          <a:prstGeom prst="rect">
            <a:avLst/>
          </a:prstGeom>
        </p:spPr>
        <p:txBody>
          <a:bodyPr wrap="square">
            <a:spAutoFit/>
          </a:bodyPr>
          <a:lstStyle/>
          <a:p>
            <a:pPr algn="r"/>
            <a:r>
              <a:rPr lang="en-CA" sz="900" dirty="0">
                <a:hlinkClick r:id="rId2"/>
              </a:rPr>
              <a:t>https://towardsdatascience.com/generative-adversarial-networks-gans-a-beginners-guide-f37c9f3b7817</a:t>
            </a:r>
            <a:endParaRPr lang="en-CA" sz="900" dirty="0"/>
          </a:p>
          <a:p>
            <a:pPr algn="r"/>
            <a:r>
              <a:rPr lang="en-CA" sz="900" dirty="0">
                <a:hlinkClick r:id="rId3"/>
              </a:rPr>
              <a:t>https://www.youtube.com/watch?v=8L11aMN5KY8</a:t>
            </a:r>
            <a:endParaRPr lang="en-CA" sz="900" dirty="0"/>
          </a:p>
          <a:p>
            <a:pPr algn="r"/>
            <a:r>
              <a:rPr lang="en-CA" sz="900" dirty="0">
                <a:hlinkClick r:id="rId4"/>
              </a:rPr>
              <a:t>https://colab.research.google.com/github/tensorflow/gan/blob/master/tensorflow_gan/examples/colab_notebooks/tfgan_tutorial.ipynb?utm_source=ss-gan&amp;utm_campaign=colab-external&amp;utm_medium=referral&amp;utm_content=tfgan-intro#scrollTo=AH6gcvcwHvSn</a:t>
            </a:r>
            <a:endParaRPr lang="en-CA" sz="900" dirty="0"/>
          </a:p>
          <a:p>
            <a:pPr algn="r"/>
            <a:r>
              <a:rPr lang="en-CA" sz="900" dirty="0">
                <a:hlinkClick r:id="rId5"/>
              </a:rPr>
              <a:t>https://machinelearningmastery.com/generative-adversarial-network-loss-functions/#:~:text=%20Standard%20GAN%20Loss%20Functions%20%201%20Discriminator,to%20the%20generator%20loss%20to%20overcome...%20More%20</a:t>
            </a:r>
            <a:endParaRPr lang="en-CA" sz="900" dirty="0"/>
          </a:p>
          <a:p>
            <a:pPr algn="r"/>
            <a:endParaRPr lang="en-CA" sz="900" dirty="0"/>
          </a:p>
        </p:txBody>
      </p:sp>
      <p:pic>
        <p:nvPicPr>
          <p:cNvPr id="1026" name="Picture 2" descr="Image for post">
            <a:extLst>
              <a:ext uri="{FF2B5EF4-FFF2-40B4-BE49-F238E27FC236}">
                <a16:creationId xmlns:a16="http://schemas.microsoft.com/office/drawing/2014/main" id="{3E91A75A-1F14-4984-BD6A-381E93466467}"/>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979797" y="972136"/>
            <a:ext cx="8105775" cy="3105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88B583-88DF-497D-8A15-8036A1124120}"/>
              </a:ext>
            </a:extLst>
          </p:cNvPr>
          <p:cNvSpPr/>
          <p:nvPr/>
        </p:nvSpPr>
        <p:spPr>
          <a:xfrm>
            <a:off x="1461806" y="4382730"/>
            <a:ext cx="2287806" cy="369332"/>
          </a:xfrm>
          <a:prstGeom prst="rect">
            <a:avLst/>
          </a:prstGeom>
        </p:spPr>
        <p:txBody>
          <a:bodyPr wrap="none">
            <a:spAutoFit/>
          </a:bodyPr>
          <a:lstStyle/>
          <a:p>
            <a:pPr fontAlgn="base"/>
            <a:r>
              <a:rPr lang="en-CA" b="1" dirty="0">
                <a:solidFill>
                  <a:srgbClr val="222222"/>
                </a:solidFill>
                <a:latin typeface="Helvetica Neue"/>
              </a:rPr>
              <a:t>Minimax GAN Loss</a:t>
            </a:r>
            <a:endParaRPr lang="en-CA" b="1" dirty="0">
              <a:solidFill>
                <a:srgbClr val="222222"/>
              </a:solidFill>
              <a:effectLst/>
              <a:latin typeface="Helvetica Neue"/>
            </a:endParaRPr>
          </a:p>
        </p:txBody>
      </p:sp>
      <p:sp>
        <p:nvSpPr>
          <p:cNvPr id="6" name="Rectangle 5">
            <a:extLst>
              <a:ext uri="{FF2B5EF4-FFF2-40B4-BE49-F238E27FC236}">
                <a16:creationId xmlns:a16="http://schemas.microsoft.com/office/drawing/2014/main" id="{289D99D0-B5E6-471F-9690-602B4225DC72}"/>
              </a:ext>
            </a:extLst>
          </p:cNvPr>
          <p:cNvSpPr/>
          <p:nvPr/>
        </p:nvSpPr>
        <p:spPr>
          <a:xfrm>
            <a:off x="4032005" y="4382730"/>
            <a:ext cx="1765227" cy="369332"/>
          </a:xfrm>
          <a:prstGeom prst="rect">
            <a:avLst/>
          </a:prstGeom>
        </p:spPr>
        <p:txBody>
          <a:bodyPr wrap="none">
            <a:spAutoFit/>
          </a:bodyPr>
          <a:lstStyle/>
          <a:p>
            <a:pPr fontAlgn="base">
              <a:buFont typeface="Arial" panose="020B0604020202020204" pitchFamily="34" charset="0"/>
              <a:buChar char="•"/>
            </a:pPr>
            <a:r>
              <a:rPr lang="en-CA" dirty="0">
                <a:solidFill>
                  <a:srgbClr val="555555"/>
                </a:solidFill>
                <a:latin typeface="Helvetica Neue"/>
              </a:rPr>
              <a:t>min max(D, G)</a:t>
            </a:r>
            <a:endParaRPr lang="en-CA" b="0" i="0" dirty="0">
              <a:solidFill>
                <a:srgbClr val="555555"/>
              </a:solidFill>
              <a:effectLst/>
              <a:latin typeface="Helvetica Neue"/>
            </a:endParaRPr>
          </a:p>
        </p:txBody>
      </p:sp>
      <p:sp>
        <p:nvSpPr>
          <p:cNvPr id="7" name="Rectangle 6">
            <a:extLst>
              <a:ext uri="{FF2B5EF4-FFF2-40B4-BE49-F238E27FC236}">
                <a16:creationId xmlns:a16="http://schemas.microsoft.com/office/drawing/2014/main" id="{B0EDA632-F452-4375-A517-7CDF8CE609D5}"/>
              </a:ext>
            </a:extLst>
          </p:cNvPr>
          <p:cNvSpPr/>
          <p:nvPr/>
        </p:nvSpPr>
        <p:spPr>
          <a:xfrm>
            <a:off x="1461806" y="4752062"/>
            <a:ext cx="5426486" cy="369332"/>
          </a:xfrm>
          <a:prstGeom prst="rect">
            <a:avLst/>
          </a:prstGeom>
        </p:spPr>
        <p:txBody>
          <a:bodyPr wrap="none">
            <a:spAutoFit/>
          </a:bodyPr>
          <a:lstStyle/>
          <a:p>
            <a:pPr fontAlgn="base">
              <a:buFont typeface="Arial" panose="020B0604020202020204" pitchFamily="34" charset="0"/>
              <a:buChar char="•"/>
            </a:pPr>
            <a:r>
              <a:rPr lang="en-CA" dirty="0">
                <a:solidFill>
                  <a:srgbClr val="555555"/>
                </a:solidFill>
                <a:latin typeface="Helvetica Neue"/>
              </a:rPr>
              <a:t>discriminator: maximize log D(x) + log(1 – D(G(z)))</a:t>
            </a:r>
            <a:endParaRPr lang="en-CA" b="0" i="0" dirty="0">
              <a:solidFill>
                <a:srgbClr val="555555"/>
              </a:solidFill>
              <a:effectLst/>
              <a:latin typeface="Helvetica Neue"/>
            </a:endParaRPr>
          </a:p>
        </p:txBody>
      </p:sp>
      <p:sp>
        <p:nvSpPr>
          <p:cNvPr id="8" name="Rectangle 7">
            <a:extLst>
              <a:ext uri="{FF2B5EF4-FFF2-40B4-BE49-F238E27FC236}">
                <a16:creationId xmlns:a16="http://schemas.microsoft.com/office/drawing/2014/main" id="{F4A2A510-E64F-4F84-91DD-946928CFBEEF}"/>
              </a:ext>
            </a:extLst>
          </p:cNvPr>
          <p:cNvSpPr/>
          <p:nvPr/>
        </p:nvSpPr>
        <p:spPr>
          <a:xfrm>
            <a:off x="1480420" y="5121394"/>
            <a:ext cx="3970959" cy="369332"/>
          </a:xfrm>
          <a:prstGeom prst="rect">
            <a:avLst/>
          </a:prstGeom>
        </p:spPr>
        <p:txBody>
          <a:bodyPr wrap="none">
            <a:spAutoFit/>
          </a:bodyPr>
          <a:lstStyle/>
          <a:p>
            <a:pPr fontAlgn="base">
              <a:buFont typeface="Arial" panose="020B0604020202020204" pitchFamily="34" charset="0"/>
              <a:buChar char="•"/>
            </a:pPr>
            <a:r>
              <a:rPr lang="pl-PL" dirty="0">
                <a:solidFill>
                  <a:srgbClr val="555555"/>
                </a:solidFill>
                <a:latin typeface="Helvetica Neue"/>
              </a:rPr>
              <a:t>generator: minimize log(1 – D(G(z)))</a:t>
            </a:r>
            <a:endParaRPr lang="pl-PL" b="0" i="0" dirty="0">
              <a:solidFill>
                <a:srgbClr val="555555"/>
              </a:solidFill>
              <a:effectLst/>
              <a:latin typeface="Helvetica Neue"/>
            </a:endParaRPr>
          </a:p>
        </p:txBody>
      </p:sp>
      <p:sp>
        <p:nvSpPr>
          <p:cNvPr id="9" name="Rectangle 8">
            <a:extLst>
              <a:ext uri="{FF2B5EF4-FFF2-40B4-BE49-F238E27FC236}">
                <a16:creationId xmlns:a16="http://schemas.microsoft.com/office/drawing/2014/main" id="{072333DF-422D-4A37-AE80-873AEC8240DF}"/>
              </a:ext>
            </a:extLst>
          </p:cNvPr>
          <p:cNvSpPr/>
          <p:nvPr/>
        </p:nvSpPr>
        <p:spPr>
          <a:xfrm>
            <a:off x="6979227" y="4567396"/>
            <a:ext cx="4374572" cy="923330"/>
          </a:xfrm>
          <a:prstGeom prst="rect">
            <a:avLst/>
          </a:prstGeom>
        </p:spPr>
        <p:txBody>
          <a:bodyPr wrap="square">
            <a:spAutoFit/>
          </a:bodyPr>
          <a:lstStyle/>
          <a:p>
            <a:r>
              <a:rPr lang="en-US" dirty="0">
                <a:solidFill>
                  <a:srgbClr val="292929"/>
                </a:solidFill>
                <a:latin typeface="medium-content-serif-font"/>
              </a:rPr>
              <a:t>optimal negative loss of the binary classifier problem of distinguishing between state-action pairs of agent and expert policy.</a:t>
            </a:r>
            <a:endParaRPr lang="en-CA" dirty="0"/>
          </a:p>
        </p:txBody>
      </p:sp>
    </p:spTree>
    <p:extLst>
      <p:ext uri="{BB962C8B-B14F-4D97-AF65-F5344CB8AC3E}">
        <p14:creationId xmlns:p14="http://schemas.microsoft.com/office/powerpoint/2010/main" val="1250170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6B16-C057-4F90-9F08-8B316BC7C0FF}"/>
              </a:ext>
            </a:extLst>
          </p:cNvPr>
          <p:cNvSpPr>
            <a:spLocks noGrp="1"/>
          </p:cNvSpPr>
          <p:nvPr>
            <p:ph type="title"/>
          </p:nvPr>
        </p:nvSpPr>
        <p:spPr>
          <a:xfrm>
            <a:off x="838200" y="0"/>
            <a:ext cx="10515600" cy="1325563"/>
          </a:xfrm>
        </p:spPr>
        <p:txBody>
          <a:bodyPr/>
          <a:lstStyle/>
          <a:p>
            <a:pPr algn="ctr"/>
            <a:r>
              <a:rPr lang="en-CA" dirty="0"/>
              <a:t>Imitation Learning Fundamentals</a:t>
            </a:r>
          </a:p>
        </p:txBody>
      </p:sp>
      <p:sp>
        <p:nvSpPr>
          <p:cNvPr id="3" name="Content Placeholder 2">
            <a:extLst>
              <a:ext uri="{FF2B5EF4-FFF2-40B4-BE49-F238E27FC236}">
                <a16:creationId xmlns:a16="http://schemas.microsoft.com/office/drawing/2014/main" id="{C8AA14E0-B8DC-4AE0-843F-79B6F8579A2B}"/>
              </a:ext>
            </a:extLst>
          </p:cNvPr>
          <p:cNvSpPr>
            <a:spLocks noGrp="1"/>
          </p:cNvSpPr>
          <p:nvPr>
            <p:ph idx="1"/>
          </p:nvPr>
        </p:nvSpPr>
        <p:spPr>
          <a:xfrm>
            <a:off x="216408" y="1015586"/>
            <a:ext cx="8708136" cy="5223669"/>
          </a:xfrm>
        </p:spPr>
        <p:txBody>
          <a:bodyPr>
            <a:noAutofit/>
          </a:bodyPr>
          <a:lstStyle/>
          <a:p>
            <a:pPr algn="just"/>
            <a:r>
              <a:rPr lang="en-CA" sz="2200" b="1" dirty="0"/>
              <a:t>Behavioral cloning (BC)</a:t>
            </a:r>
            <a:endParaRPr lang="en-CA" sz="2200" dirty="0"/>
          </a:p>
          <a:p>
            <a:pPr algn="just">
              <a:buFontTx/>
              <a:buChar char="-"/>
            </a:pPr>
            <a:r>
              <a:rPr lang="en-US" sz="2200" dirty="0"/>
              <a:t>Behavioral cloning learns a policy as a supervised learning problem   over state-action pairs from expert trajectories.</a:t>
            </a:r>
          </a:p>
          <a:p>
            <a:pPr algn="just">
              <a:buFontTx/>
              <a:buChar char="-"/>
            </a:pPr>
            <a:r>
              <a:rPr lang="en-US" sz="2200" dirty="0"/>
              <a:t>only tends to succeed with large amounts of training data and is not efficient due to compounding error caused by covariant shifts</a:t>
            </a:r>
          </a:p>
          <a:p>
            <a:pPr algn="just">
              <a:buFontTx/>
              <a:buChar char="-"/>
            </a:pPr>
            <a:r>
              <a:rPr lang="en-US" sz="2200" dirty="0"/>
              <a:t>One wrong move has irreparable damage.</a:t>
            </a:r>
          </a:p>
          <a:p>
            <a:pPr algn="just">
              <a:buFontTx/>
              <a:buChar char="-"/>
            </a:pPr>
            <a:endParaRPr lang="en-US" sz="2200" dirty="0"/>
          </a:p>
          <a:p>
            <a:pPr algn="just"/>
            <a:r>
              <a:rPr lang="en-CA" sz="2200" b="1" dirty="0"/>
              <a:t>Inverse reinforcement learning (IRL)</a:t>
            </a:r>
          </a:p>
          <a:p>
            <a:pPr algn="just">
              <a:buFontTx/>
              <a:buChar char="-"/>
            </a:pPr>
            <a:r>
              <a:rPr lang="en-US" sz="2200" dirty="0"/>
              <a:t>IRL learns a cost function - which explains the expert behavior but doesn’t directly tell the learner how to act</a:t>
            </a:r>
          </a:p>
          <a:p>
            <a:pPr algn="just">
              <a:buFontTx/>
              <a:buChar char="-"/>
            </a:pPr>
            <a:r>
              <a:rPr lang="en-US" sz="2200" dirty="0"/>
              <a:t>IRL finds a cost function under which the expert is </a:t>
            </a:r>
            <a:r>
              <a:rPr lang="en-US" sz="2200" i="1" dirty="0"/>
              <a:t>uniquely optimal</a:t>
            </a:r>
            <a:r>
              <a:rPr lang="en-US" sz="2200" dirty="0"/>
              <a:t>, and is based upon cost and not the policies</a:t>
            </a:r>
          </a:p>
          <a:p>
            <a:pPr algn="just">
              <a:buFontTx/>
              <a:buChar char="-"/>
            </a:pPr>
            <a:r>
              <a:rPr lang="en-US" sz="2200" dirty="0"/>
              <a:t>expensive to run, as it is learning reinforcement leaning in an inner loop</a:t>
            </a:r>
          </a:p>
          <a:p>
            <a:pPr algn="just">
              <a:buFontTx/>
              <a:buChar char="-"/>
            </a:pPr>
            <a:r>
              <a:rPr lang="en-US" sz="2200" dirty="0"/>
              <a:t> can diverge for locally optimal RL cost</a:t>
            </a:r>
          </a:p>
          <a:p>
            <a:pPr algn="just">
              <a:buFontTx/>
              <a:buChar char="-"/>
            </a:pPr>
            <a:endParaRPr lang="en-CA" sz="2200" dirty="0"/>
          </a:p>
        </p:txBody>
      </p:sp>
      <p:pic>
        <p:nvPicPr>
          <p:cNvPr id="9218" name="Picture 2" descr="Image for post">
            <a:extLst>
              <a:ext uri="{FF2B5EF4-FFF2-40B4-BE49-F238E27FC236}">
                <a16:creationId xmlns:a16="http://schemas.microsoft.com/office/drawing/2014/main" id="{7957393F-D648-4409-A158-42C689916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1926" y="2583742"/>
            <a:ext cx="3073666" cy="16905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DD115A-8CC2-4FAC-A0A3-9DA01C4BD848}"/>
              </a:ext>
            </a:extLst>
          </p:cNvPr>
          <p:cNvSpPr/>
          <p:nvPr/>
        </p:nvSpPr>
        <p:spPr>
          <a:xfrm>
            <a:off x="7694676" y="6239255"/>
            <a:ext cx="4608577" cy="646331"/>
          </a:xfrm>
          <a:prstGeom prst="rect">
            <a:avLst/>
          </a:prstGeom>
        </p:spPr>
        <p:txBody>
          <a:bodyPr wrap="square">
            <a:spAutoFit/>
          </a:bodyPr>
          <a:lstStyle/>
          <a:p>
            <a:r>
              <a:rPr lang="en-CA" dirty="0">
                <a:hlinkClick r:id="rId3"/>
              </a:rPr>
              <a:t>https://medium.com/@SmartLabAI/a-brief-overview-of-imitation-learning-8a8a75c44a9c</a:t>
            </a:r>
            <a:endParaRPr lang="en-CA" dirty="0"/>
          </a:p>
        </p:txBody>
      </p:sp>
    </p:spTree>
    <p:extLst>
      <p:ext uri="{BB962C8B-B14F-4D97-AF65-F5344CB8AC3E}">
        <p14:creationId xmlns:p14="http://schemas.microsoft.com/office/powerpoint/2010/main" val="2604776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6AA3-1A56-4FDE-ABE4-5EB338135950}"/>
              </a:ext>
            </a:extLst>
          </p:cNvPr>
          <p:cNvSpPr>
            <a:spLocks noGrp="1"/>
          </p:cNvSpPr>
          <p:nvPr>
            <p:ph type="title"/>
          </p:nvPr>
        </p:nvSpPr>
        <p:spPr>
          <a:xfrm>
            <a:off x="838200" y="74083"/>
            <a:ext cx="10515600" cy="1325563"/>
          </a:xfrm>
        </p:spPr>
        <p:txBody>
          <a:bodyPr/>
          <a:lstStyle/>
          <a:p>
            <a:pPr algn="ctr"/>
            <a:r>
              <a:rPr lang="en-CA" dirty="0"/>
              <a:t>Inverse RL</a:t>
            </a:r>
          </a:p>
        </p:txBody>
      </p:sp>
      <p:pic>
        <p:nvPicPr>
          <p:cNvPr id="2050" name="Picture 2" descr="Figure 1">
            <a:extLst>
              <a:ext uri="{FF2B5EF4-FFF2-40B4-BE49-F238E27FC236}">
                <a16:creationId xmlns:a16="http://schemas.microsoft.com/office/drawing/2014/main" id="{06FBE8B3-99DB-4D63-B672-D0DC0D38B6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0581" y="1384410"/>
            <a:ext cx="6090838" cy="26429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ED448AE-B0BA-476A-A600-F363CCD7A00C}"/>
              </a:ext>
            </a:extLst>
          </p:cNvPr>
          <p:cNvSpPr/>
          <p:nvPr/>
        </p:nvSpPr>
        <p:spPr>
          <a:xfrm>
            <a:off x="6096000" y="4024677"/>
            <a:ext cx="3302000" cy="307777"/>
          </a:xfrm>
          <a:prstGeom prst="rect">
            <a:avLst/>
          </a:prstGeom>
        </p:spPr>
        <p:txBody>
          <a:bodyPr wrap="square">
            <a:spAutoFit/>
          </a:bodyPr>
          <a:lstStyle/>
          <a:p>
            <a:r>
              <a:rPr lang="en-CA" sz="700" dirty="0">
                <a:hlinkClick r:id="rId3"/>
              </a:rPr>
              <a:t>https://www.cell.com/trends/cognitive-sciences/fulltext/S1364-6613(19)30061-0</a:t>
            </a:r>
            <a:endParaRPr lang="en-CA" sz="700" dirty="0"/>
          </a:p>
          <a:p>
            <a:endParaRPr lang="en-CA" sz="700" dirty="0"/>
          </a:p>
        </p:txBody>
      </p:sp>
      <p:sp>
        <p:nvSpPr>
          <p:cNvPr id="5" name="Rectangle 4">
            <a:extLst>
              <a:ext uri="{FF2B5EF4-FFF2-40B4-BE49-F238E27FC236}">
                <a16:creationId xmlns:a16="http://schemas.microsoft.com/office/drawing/2014/main" id="{1D850FDD-88AB-41E0-BC0B-87B9D8CB514F}"/>
              </a:ext>
            </a:extLst>
          </p:cNvPr>
          <p:cNvSpPr/>
          <p:nvPr/>
        </p:nvSpPr>
        <p:spPr>
          <a:xfrm>
            <a:off x="4445000" y="6169709"/>
            <a:ext cx="7747000" cy="646331"/>
          </a:xfrm>
          <a:prstGeom prst="rect">
            <a:avLst/>
          </a:prstGeom>
        </p:spPr>
        <p:txBody>
          <a:bodyPr wrap="square">
            <a:spAutoFit/>
          </a:bodyPr>
          <a:lstStyle/>
          <a:p>
            <a:r>
              <a:rPr lang="en-CA" dirty="0">
                <a:hlinkClick r:id="rId4"/>
              </a:rPr>
              <a:t>https://towardsdatascience.com/inverse-reinforcement-learning-6453b7cdc90d</a:t>
            </a:r>
            <a:endParaRPr lang="en-CA" dirty="0"/>
          </a:p>
          <a:p>
            <a:endParaRPr lang="en-CA" dirty="0"/>
          </a:p>
        </p:txBody>
      </p:sp>
      <p:pic>
        <p:nvPicPr>
          <p:cNvPr id="2052" name="Picture 4" descr="Image for post">
            <a:extLst>
              <a:ext uri="{FF2B5EF4-FFF2-40B4-BE49-F238E27FC236}">
                <a16:creationId xmlns:a16="http://schemas.microsoft.com/office/drawing/2014/main" id="{0421E106-922F-49A9-9DD5-F3DA0921A7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764" y="5089250"/>
            <a:ext cx="4857750" cy="6000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for post">
            <a:extLst>
              <a:ext uri="{FF2B5EF4-FFF2-40B4-BE49-F238E27FC236}">
                <a16:creationId xmlns:a16="http://schemas.microsoft.com/office/drawing/2014/main" id="{0AE9E40A-C7FA-48CD-8F31-F235BE9F31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9186" y="4608867"/>
            <a:ext cx="5234614" cy="156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344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6AA3-1A56-4FDE-ABE4-5EB338135950}"/>
              </a:ext>
            </a:extLst>
          </p:cNvPr>
          <p:cNvSpPr>
            <a:spLocks noGrp="1"/>
          </p:cNvSpPr>
          <p:nvPr>
            <p:ph type="title"/>
          </p:nvPr>
        </p:nvSpPr>
        <p:spPr>
          <a:xfrm>
            <a:off x="861386" y="-12590"/>
            <a:ext cx="10515600" cy="1325563"/>
          </a:xfrm>
        </p:spPr>
        <p:txBody>
          <a:bodyPr/>
          <a:lstStyle/>
          <a:p>
            <a:pPr algn="ctr"/>
            <a:r>
              <a:rPr lang="en-CA" dirty="0"/>
              <a:t>Maximum Casual entropy IRL</a:t>
            </a:r>
          </a:p>
        </p:txBody>
      </p:sp>
      <p:sp>
        <p:nvSpPr>
          <p:cNvPr id="5" name="Rectangle 4">
            <a:extLst>
              <a:ext uri="{FF2B5EF4-FFF2-40B4-BE49-F238E27FC236}">
                <a16:creationId xmlns:a16="http://schemas.microsoft.com/office/drawing/2014/main" id="{1D850FDD-88AB-41E0-BC0B-87B9D8CB514F}"/>
              </a:ext>
            </a:extLst>
          </p:cNvPr>
          <p:cNvSpPr/>
          <p:nvPr/>
        </p:nvSpPr>
        <p:spPr>
          <a:xfrm>
            <a:off x="6604000" y="6534834"/>
            <a:ext cx="5588000" cy="646331"/>
          </a:xfrm>
          <a:prstGeom prst="rect">
            <a:avLst/>
          </a:prstGeom>
        </p:spPr>
        <p:txBody>
          <a:bodyPr wrap="square">
            <a:spAutoFit/>
          </a:bodyPr>
          <a:lstStyle/>
          <a:p>
            <a:r>
              <a:rPr lang="en-CA" dirty="0">
                <a:hlinkClick r:id="rId2"/>
              </a:rPr>
              <a:t>https://www.aaai.org/Papers/AAAI/2008/AAAI08-227.pdf</a:t>
            </a:r>
            <a:endParaRPr lang="en-CA" dirty="0"/>
          </a:p>
          <a:p>
            <a:endParaRPr lang="en-CA" dirty="0"/>
          </a:p>
        </p:txBody>
      </p:sp>
      <p:sp>
        <p:nvSpPr>
          <p:cNvPr id="6" name="Rectangle 5">
            <a:extLst>
              <a:ext uri="{FF2B5EF4-FFF2-40B4-BE49-F238E27FC236}">
                <a16:creationId xmlns:a16="http://schemas.microsoft.com/office/drawing/2014/main" id="{310230C0-F2D5-487C-ACF6-37BB255D1D7D}"/>
              </a:ext>
            </a:extLst>
          </p:cNvPr>
          <p:cNvSpPr/>
          <p:nvPr/>
        </p:nvSpPr>
        <p:spPr>
          <a:xfrm>
            <a:off x="815014" y="1202035"/>
            <a:ext cx="10561972" cy="646331"/>
          </a:xfrm>
          <a:prstGeom prst="rect">
            <a:avLst/>
          </a:prstGeom>
        </p:spPr>
        <p:txBody>
          <a:bodyPr wrap="square">
            <a:spAutoFit/>
          </a:bodyPr>
          <a:lstStyle/>
          <a:p>
            <a:r>
              <a:rPr lang="en-US" dirty="0">
                <a:solidFill>
                  <a:srgbClr val="292929"/>
                </a:solidFill>
                <a:latin typeface="medium-content-serif-font"/>
              </a:rPr>
              <a:t>Maximum casual entropy fits a cost function from a family of functions C with the optimization problem, which has high entropy and minimum cumulative cost.</a:t>
            </a:r>
            <a:endParaRPr lang="en-CA" dirty="0"/>
          </a:p>
        </p:txBody>
      </p:sp>
      <p:pic>
        <p:nvPicPr>
          <p:cNvPr id="3074" name="Picture 2" descr="Image for post">
            <a:extLst>
              <a:ext uri="{FF2B5EF4-FFF2-40B4-BE49-F238E27FC236}">
                <a16:creationId xmlns:a16="http://schemas.microsoft.com/office/drawing/2014/main" id="{0FF33865-72B6-4BED-9ACD-D7160D0FD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975" y="1848366"/>
            <a:ext cx="7258050" cy="876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6AC127-31A0-44FB-9FED-8EBDE6EDE630}"/>
              </a:ext>
            </a:extLst>
          </p:cNvPr>
          <p:cNvSpPr/>
          <p:nvPr/>
        </p:nvSpPr>
        <p:spPr>
          <a:xfrm>
            <a:off x="3497827" y="2666162"/>
            <a:ext cx="5242717" cy="369332"/>
          </a:xfrm>
          <a:prstGeom prst="rect">
            <a:avLst/>
          </a:prstGeom>
        </p:spPr>
        <p:txBody>
          <a:bodyPr wrap="none">
            <a:spAutoFit/>
          </a:bodyPr>
          <a:lstStyle/>
          <a:p>
            <a:r>
              <a:rPr lang="en-US" dirty="0">
                <a:solidFill>
                  <a:srgbClr val="757575"/>
                </a:solidFill>
                <a:latin typeface="medium-content-sans-serif-font"/>
              </a:rPr>
              <a:t>H(π) is the γ-discounted causal entropy of the policy π</a:t>
            </a:r>
            <a:endParaRPr lang="en-CA" dirty="0"/>
          </a:p>
        </p:txBody>
      </p:sp>
      <p:pic>
        <p:nvPicPr>
          <p:cNvPr id="8" name="Picture 7">
            <a:extLst>
              <a:ext uri="{FF2B5EF4-FFF2-40B4-BE49-F238E27FC236}">
                <a16:creationId xmlns:a16="http://schemas.microsoft.com/office/drawing/2014/main" id="{A06B9477-8189-4CBB-9D43-909AAA837D76}"/>
              </a:ext>
            </a:extLst>
          </p:cNvPr>
          <p:cNvPicPr>
            <a:picLocks noChangeAspect="1"/>
          </p:cNvPicPr>
          <p:nvPr/>
        </p:nvPicPr>
        <p:blipFill>
          <a:blip r:embed="rId4"/>
          <a:stretch>
            <a:fillRect/>
          </a:stretch>
        </p:blipFill>
        <p:spPr>
          <a:xfrm>
            <a:off x="423382" y="3669635"/>
            <a:ext cx="3426786" cy="2935753"/>
          </a:xfrm>
          <a:prstGeom prst="rect">
            <a:avLst/>
          </a:prstGeom>
        </p:spPr>
      </p:pic>
      <p:sp>
        <p:nvSpPr>
          <p:cNvPr id="9" name="Rectangle 8">
            <a:extLst>
              <a:ext uri="{FF2B5EF4-FFF2-40B4-BE49-F238E27FC236}">
                <a16:creationId xmlns:a16="http://schemas.microsoft.com/office/drawing/2014/main" id="{82B4ACC0-B5FB-4988-A396-4861145B0D0D}"/>
              </a:ext>
            </a:extLst>
          </p:cNvPr>
          <p:cNvSpPr/>
          <p:nvPr/>
        </p:nvSpPr>
        <p:spPr>
          <a:xfrm>
            <a:off x="3850168" y="3578474"/>
            <a:ext cx="7785100" cy="2862322"/>
          </a:xfrm>
          <a:prstGeom prst="rect">
            <a:avLst/>
          </a:prstGeom>
        </p:spPr>
        <p:txBody>
          <a:bodyPr wrap="square">
            <a:spAutoFit/>
          </a:bodyPr>
          <a:lstStyle/>
          <a:p>
            <a:pPr algn="just"/>
            <a:r>
              <a:rPr lang="en-US" dirty="0"/>
              <a:t>Similar to distributions of policies, many different distributions of paths match feature counts when any demonstrated behavior is sub-optimal. Any one distribution from among this set may exhibit a preference for some of the paths over others that is not implied by the path features. We employ the principle of maximum entropy, which resolves this ambiguity by choosing the distribution that does not exhibit any additional preferences beyond matching feature expectations (Equation 1). The resulting distribution over paths for deterministic MDPs is parameterized by reward weights θ (Equation 2). Under this model, plans with equivalent rewards have equal probabilities, and plans with higher rewards are exponentially more preferred.</a:t>
            </a:r>
            <a:endParaRPr lang="en-CA" dirty="0"/>
          </a:p>
        </p:txBody>
      </p:sp>
    </p:spTree>
    <p:extLst>
      <p:ext uri="{BB962C8B-B14F-4D97-AF65-F5344CB8AC3E}">
        <p14:creationId xmlns:p14="http://schemas.microsoft.com/office/powerpoint/2010/main" val="34376590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97C76-5F7B-41EA-ACDB-30BE1F9B8401}"/>
              </a:ext>
            </a:extLst>
          </p:cNvPr>
          <p:cNvSpPr>
            <a:spLocks noGrp="1"/>
          </p:cNvSpPr>
          <p:nvPr>
            <p:ph type="title"/>
          </p:nvPr>
        </p:nvSpPr>
        <p:spPr>
          <a:xfrm>
            <a:off x="838200" y="18255"/>
            <a:ext cx="10515600" cy="1325563"/>
          </a:xfrm>
        </p:spPr>
        <p:txBody>
          <a:bodyPr/>
          <a:lstStyle/>
          <a:p>
            <a:pPr algn="ctr"/>
            <a:r>
              <a:rPr lang="en-CA" dirty="0"/>
              <a:t>Apprenticeship Learning</a:t>
            </a:r>
          </a:p>
        </p:txBody>
      </p:sp>
      <p:sp>
        <p:nvSpPr>
          <p:cNvPr id="3" name="Content Placeholder 2">
            <a:extLst>
              <a:ext uri="{FF2B5EF4-FFF2-40B4-BE49-F238E27FC236}">
                <a16:creationId xmlns:a16="http://schemas.microsoft.com/office/drawing/2014/main" id="{90BE3923-AF33-4FBF-A9A2-A2B8FB80A41F}"/>
              </a:ext>
            </a:extLst>
          </p:cNvPr>
          <p:cNvSpPr>
            <a:spLocks noGrp="1"/>
          </p:cNvSpPr>
          <p:nvPr>
            <p:ph idx="1"/>
          </p:nvPr>
        </p:nvSpPr>
        <p:spPr>
          <a:xfrm>
            <a:off x="838200" y="1161018"/>
            <a:ext cx="10515600" cy="4351338"/>
          </a:xfrm>
        </p:spPr>
        <p:txBody>
          <a:bodyPr/>
          <a:lstStyle/>
          <a:p>
            <a:r>
              <a:rPr lang="en-US" dirty="0"/>
              <a:t> the goal is to find the policy performing better than the expert.</a:t>
            </a:r>
          </a:p>
          <a:p>
            <a:endParaRPr lang="en-CA" dirty="0"/>
          </a:p>
        </p:txBody>
      </p:sp>
      <p:pic>
        <p:nvPicPr>
          <p:cNvPr id="4100" name="Picture 4" descr="Image for post">
            <a:extLst>
              <a:ext uri="{FF2B5EF4-FFF2-40B4-BE49-F238E27FC236}">
                <a16:creationId xmlns:a16="http://schemas.microsoft.com/office/drawing/2014/main" id="{B73D969F-4BAA-4F1F-AA3B-B062DBEDB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50" y="1685909"/>
            <a:ext cx="4686300" cy="571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AA88D1B-0F28-4928-8969-B4BE8453D1CD}"/>
              </a:ext>
            </a:extLst>
          </p:cNvPr>
          <p:cNvSpPr/>
          <p:nvPr/>
        </p:nvSpPr>
        <p:spPr>
          <a:xfrm>
            <a:off x="6427986" y="6489360"/>
            <a:ext cx="5764014" cy="369332"/>
          </a:xfrm>
          <a:prstGeom prst="rect">
            <a:avLst/>
          </a:prstGeom>
        </p:spPr>
        <p:txBody>
          <a:bodyPr wrap="none">
            <a:spAutoFit/>
          </a:bodyPr>
          <a:lstStyle/>
          <a:p>
            <a:r>
              <a:rPr lang="en-CA" dirty="0">
                <a:hlinkClick r:id="rId3"/>
              </a:rPr>
              <a:t>https://ai.stanford.edu/~ang/papers/icml04-apprentice.pdf</a:t>
            </a:r>
            <a:endParaRPr lang="en-CA" dirty="0"/>
          </a:p>
        </p:txBody>
      </p:sp>
      <p:sp>
        <p:nvSpPr>
          <p:cNvPr id="5" name="Rectangle 4">
            <a:extLst>
              <a:ext uri="{FF2B5EF4-FFF2-40B4-BE49-F238E27FC236}">
                <a16:creationId xmlns:a16="http://schemas.microsoft.com/office/drawing/2014/main" id="{F053D6B4-E2A4-4BAA-8239-E191ACC54646}"/>
              </a:ext>
            </a:extLst>
          </p:cNvPr>
          <p:cNvSpPr/>
          <p:nvPr/>
        </p:nvSpPr>
        <p:spPr>
          <a:xfrm>
            <a:off x="939800" y="2268772"/>
            <a:ext cx="6667500" cy="2585323"/>
          </a:xfrm>
          <a:prstGeom prst="rect">
            <a:avLst/>
          </a:prstGeom>
        </p:spPr>
        <p:txBody>
          <a:bodyPr wrap="square">
            <a:spAutoFit/>
          </a:bodyPr>
          <a:lstStyle/>
          <a:p>
            <a:r>
              <a:rPr lang="en-US" dirty="0">
                <a:solidFill>
                  <a:srgbClr val="292929"/>
                </a:solidFill>
                <a:latin typeface="medium-content-serif-font"/>
              </a:rPr>
              <a:t>The algorithm alternates between sampling trajectories for the policy by simulating the environment and then optimizing the policy.</a:t>
            </a:r>
          </a:p>
          <a:p>
            <a:endParaRPr lang="en-US" dirty="0">
              <a:solidFill>
                <a:srgbClr val="292929"/>
              </a:solidFill>
              <a:latin typeface="medium-content-serif-font"/>
            </a:endParaRPr>
          </a:p>
          <a:p>
            <a:r>
              <a:rPr lang="en-US" dirty="0">
                <a:solidFill>
                  <a:srgbClr val="292929"/>
                </a:solidFill>
                <a:latin typeface="medium-content-serif-font"/>
              </a:rPr>
              <a:t>Allows the apprenticeship learning to succeed, which requires a convex space created as the convex hull over a</a:t>
            </a:r>
            <a:r>
              <a:rPr lang="en-US" b="1" dirty="0">
                <a:solidFill>
                  <a:srgbClr val="292929"/>
                </a:solidFill>
                <a:latin typeface="medium-content-serif-font"/>
              </a:rPr>
              <a:t> linear combination of basic functions</a:t>
            </a:r>
            <a:r>
              <a:rPr lang="en-US" dirty="0">
                <a:solidFill>
                  <a:srgbClr val="292929"/>
                </a:solidFill>
                <a:latin typeface="medium-content-serif-font"/>
              </a:rPr>
              <a:t>.</a:t>
            </a:r>
          </a:p>
          <a:p>
            <a:endParaRPr lang="en-US" dirty="0">
              <a:solidFill>
                <a:srgbClr val="292929"/>
              </a:solidFill>
              <a:latin typeface="medium-content-serif-font"/>
            </a:endParaRPr>
          </a:p>
          <a:p>
            <a:r>
              <a:rPr lang="en-US" dirty="0">
                <a:solidFill>
                  <a:srgbClr val="292929"/>
                </a:solidFill>
                <a:latin typeface="medium-content-serif-font"/>
              </a:rPr>
              <a:t>The basic functions are taken as the </a:t>
            </a:r>
            <a:r>
              <a:rPr lang="en-US" b="1" dirty="0">
                <a:solidFill>
                  <a:srgbClr val="292929"/>
                </a:solidFill>
                <a:latin typeface="medium-content-serif-font"/>
              </a:rPr>
              <a:t>cost function</a:t>
            </a:r>
            <a:r>
              <a:rPr lang="en-US" dirty="0">
                <a:solidFill>
                  <a:srgbClr val="292929"/>
                </a:solidFill>
                <a:latin typeface="medium-content-serif-font"/>
              </a:rPr>
              <a:t> that results from </a:t>
            </a:r>
            <a:r>
              <a:rPr lang="en-US" b="1" dirty="0">
                <a:solidFill>
                  <a:srgbClr val="292929"/>
                </a:solidFill>
                <a:latin typeface="medium-content-serif-font"/>
              </a:rPr>
              <a:t>maximizing over the sampled points</a:t>
            </a:r>
            <a:r>
              <a:rPr lang="en-US" dirty="0">
                <a:solidFill>
                  <a:srgbClr val="292929"/>
                </a:solidFill>
                <a:latin typeface="medium-content-serif-font"/>
              </a:rPr>
              <a:t>. – Linear Cost Functions</a:t>
            </a:r>
            <a:endParaRPr lang="en-CA" dirty="0"/>
          </a:p>
        </p:txBody>
      </p:sp>
      <p:pic>
        <p:nvPicPr>
          <p:cNvPr id="4102" name="Picture 6" descr="Image for post">
            <a:extLst>
              <a:ext uri="{FF2B5EF4-FFF2-40B4-BE49-F238E27FC236}">
                <a16:creationId xmlns:a16="http://schemas.microsoft.com/office/drawing/2014/main" id="{432026D8-4441-46D5-AD70-3A1467C35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0943" y="2320822"/>
            <a:ext cx="3231257" cy="227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CE8E88-D409-4E25-824E-512EA8785768}"/>
              </a:ext>
            </a:extLst>
          </p:cNvPr>
          <p:cNvSpPr/>
          <p:nvPr/>
        </p:nvSpPr>
        <p:spPr>
          <a:xfrm>
            <a:off x="419100" y="5142299"/>
            <a:ext cx="10934700" cy="1477328"/>
          </a:xfrm>
          <a:prstGeom prst="rect">
            <a:avLst/>
          </a:prstGeom>
        </p:spPr>
        <p:txBody>
          <a:bodyPr wrap="square">
            <a:spAutoFit/>
          </a:bodyPr>
          <a:lstStyle/>
          <a:p>
            <a:r>
              <a:rPr lang="en-US" i="1" dirty="0">
                <a:solidFill>
                  <a:srgbClr val="292929"/>
                </a:solidFill>
                <a:latin typeface="medium-content-serif-font"/>
              </a:rPr>
              <a:t> Problems:</a:t>
            </a:r>
          </a:p>
          <a:p>
            <a:r>
              <a:rPr lang="en-US" i="1" dirty="0">
                <a:solidFill>
                  <a:srgbClr val="292929"/>
                </a:solidFill>
                <a:latin typeface="medium-content-serif-font"/>
              </a:rPr>
              <a:t>  1. Craft features very carefully</a:t>
            </a:r>
            <a:r>
              <a:rPr lang="en-US" dirty="0">
                <a:solidFill>
                  <a:srgbClr val="292929"/>
                </a:solidFill>
                <a:latin typeface="medium-content-serif-font"/>
              </a:rPr>
              <a:t> : Unless the true cost function lies in C, there is no guarantee that AL will recover  </a:t>
            </a:r>
          </a:p>
          <a:p>
            <a:r>
              <a:rPr lang="en-US" dirty="0">
                <a:solidFill>
                  <a:srgbClr val="292929"/>
                </a:solidFill>
                <a:latin typeface="medium-content-serif-font"/>
              </a:rPr>
              <a:t>       the expert policy.</a:t>
            </a:r>
          </a:p>
          <a:p>
            <a:endParaRPr lang="en-US" dirty="0">
              <a:solidFill>
                <a:srgbClr val="292929"/>
              </a:solidFill>
              <a:latin typeface="medium-content-serif-font"/>
            </a:endParaRPr>
          </a:p>
          <a:p>
            <a:r>
              <a:rPr lang="en-US" i="1" dirty="0">
                <a:solidFill>
                  <a:srgbClr val="292929"/>
                </a:solidFill>
                <a:latin typeface="medium-content-serif-font"/>
              </a:rPr>
              <a:t>2.   Careful tuning of the sampling procedure</a:t>
            </a:r>
            <a:r>
              <a:rPr lang="en-US" dirty="0">
                <a:solidFill>
                  <a:srgbClr val="292929"/>
                </a:solidFill>
                <a:latin typeface="medium-content-serif-font"/>
              </a:rPr>
              <a:t>.</a:t>
            </a:r>
            <a:endParaRPr lang="en-US" b="0" i="0" dirty="0">
              <a:solidFill>
                <a:srgbClr val="292929"/>
              </a:solidFill>
              <a:effectLst/>
              <a:latin typeface="medium-content-serif-font"/>
            </a:endParaRPr>
          </a:p>
        </p:txBody>
      </p:sp>
    </p:spTree>
    <p:extLst>
      <p:ext uri="{BB962C8B-B14F-4D97-AF65-F5344CB8AC3E}">
        <p14:creationId xmlns:p14="http://schemas.microsoft.com/office/powerpoint/2010/main" val="31491361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3D1A-AEBA-4F75-B812-3FD2AB4FD20B}"/>
              </a:ext>
            </a:extLst>
          </p:cNvPr>
          <p:cNvSpPr>
            <a:spLocks noGrp="1"/>
          </p:cNvSpPr>
          <p:nvPr>
            <p:ph type="title"/>
          </p:nvPr>
        </p:nvSpPr>
        <p:spPr>
          <a:xfrm>
            <a:off x="419100" y="-99288"/>
            <a:ext cx="11353800" cy="1325563"/>
          </a:xfrm>
        </p:spPr>
        <p:txBody>
          <a:bodyPr/>
          <a:lstStyle/>
          <a:p>
            <a:pPr algn="ctr"/>
            <a:r>
              <a:rPr lang="en-CA" dirty="0"/>
              <a:t>GENERATIVE ADVERSARIAL IMITATION LEARNING</a:t>
            </a:r>
          </a:p>
        </p:txBody>
      </p:sp>
      <p:sp>
        <p:nvSpPr>
          <p:cNvPr id="3" name="Content Placeholder 2">
            <a:extLst>
              <a:ext uri="{FF2B5EF4-FFF2-40B4-BE49-F238E27FC236}">
                <a16:creationId xmlns:a16="http://schemas.microsoft.com/office/drawing/2014/main" id="{7B681592-C735-4220-8729-FAC4713912FC}"/>
              </a:ext>
            </a:extLst>
          </p:cNvPr>
          <p:cNvSpPr>
            <a:spLocks noGrp="1"/>
          </p:cNvSpPr>
          <p:nvPr>
            <p:ph idx="1"/>
          </p:nvPr>
        </p:nvSpPr>
        <p:spPr>
          <a:xfrm>
            <a:off x="635000" y="953360"/>
            <a:ext cx="10515600" cy="1037491"/>
          </a:xfrm>
        </p:spPr>
        <p:txBody>
          <a:bodyPr>
            <a:normAutofit/>
          </a:bodyPr>
          <a:lstStyle/>
          <a:p>
            <a:pPr algn="just"/>
            <a:r>
              <a:rPr lang="en-US" sz="2200" dirty="0"/>
              <a:t>GAIL is a </a:t>
            </a:r>
            <a:r>
              <a:rPr lang="en-US" sz="2200" b="1" dirty="0"/>
              <a:t>model-free imitation learning algorithm</a:t>
            </a:r>
            <a:r>
              <a:rPr lang="en-US" sz="2200" dirty="0"/>
              <a:t> that obtains significant performance gains over model-free methods in imitating complex behaviors in </a:t>
            </a:r>
            <a:r>
              <a:rPr lang="en-US" sz="2200" b="1" dirty="0"/>
              <a:t>large, high-dimensional environments</a:t>
            </a:r>
            <a:r>
              <a:rPr lang="en-US" sz="2200" dirty="0"/>
              <a:t>.</a:t>
            </a:r>
          </a:p>
          <a:p>
            <a:pPr algn="just"/>
            <a:endParaRPr lang="en-CA" sz="2200" dirty="0"/>
          </a:p>
        </p:txBody>
      </p:sp>
      <p:sp>
        <p:nvSpPr>
          <p:cNvPr id="4" name="Rectangle 3">
            <a:extLst>
              <a:ext uri="{FF2B5EF4-FFF2-40B4-BE49-F238E27FC236}">
                <a16:creationId xmlns:a16="http://schemas.microsoft.com/office/drawing/2014/main" id="{4E517BDB-32C7-4EDA-A398-2E9FBB653C5F}"/>
              </a:ext>
            </a:extLst>
          </p:cNvPr>
          <p:cNvSpPr/>
          <p:nvPr/>
        </p:nvSpPr>
        <p:spPr>
          <a:xfrm>
            <a:off x="838199" y="6111154"/>
            <a:ext cx="11049000" cy="707886"/>
          </a:xfrm>
          <a:prstGeom prst="rect">
            <a:avLst/>
          </a:prstGeom>
        </p:spPr>
        <p:txBody>
          <a:bodyPr wrap="square">
            <a:spAutoFit/>
          </a:bodyPr>
          <a:lstStyle/>
          <a:p>
            <a:pPr algn="r"/>
            <a:r>
              <a:rPr lang="en-CA" sz="1000" dirty="0">
                <a:hlinkClick r:id="rId2"/>
              </a:rPr>
              <a:t>https://medium.com/@sanketgujar95/generative-adversarial-imitation-learning-266f45634e60</a:t>
            </a:r>
            <a:endParaRPr lang="en-CA" sz="1000" dirty="0"/>
          </a:p>
          <a:p>
            <a:pPr algn="r"/>
            <a:r>
              <a:rPr lang="en-CA" sz="1000" dirty="0">
                <a:hlinkClick r:id="rId3"/>
              </a:rPr>
              <a:t>https://github.com/nav74neet/gail_gym</a:t>
            </a:r>
            <a:endParaRPr lang="en-CA" sz="1000" dirty="0"/>
          </a:p>
          <a:p>
            <a:pPr algn="r"/>
            <a:r>
              <a:rPr lang="en-CA" sz="1000" dirty="0">
                <a:hlinkClick r:id="rId4"/>
              </a:rPr>
              <a:t>https://github.com/Techget/gail-tf-sc2</a:t>
            </a:r>
            <a:endParaRPr lang="en-CA" sz="1000" dirty="0"/>
          </a:p>
          <a:p>
            <a:pPr algn="r"/>
            <a:r>
              <a:rPr lang="en-CA" sz="1000" dirty="0">
                <a:hlinkClick r:id="rId5"/>
              </a:rPr>
              <a:t>https://github.com/bukysun/gail-traj-eb</a:t>
            </a:r>
            <a:endParaRPr lang="en-CA" sz="1000" dirty="0"/>
          </a:p>
        </p:txBody>
      </p:sp>
      <p:sp>
        <p:nvSpPr>
          <p:cNvPr id="5" name="Rectangle 4">
            <a:extLst>
              <a:ext uri="{FF2B5EF4-FFF2-40B4-BE49-F238E27FC236}">
                <a16:creationId xmlns:a16="http://schemas.microsoft.com/office/drawing/2014/main" id="{2A400F08-E5C1-44A7-8B43-E6D84E21E896}"/>
              </a:ext>
            </a:extLst>
          </p:cNvPr>
          <p:cNvSpPr/>
          <p:nvPr/>
        </p:nvSpPr>
        <p:spPr>
          <a:xfrm>
            <a:off x="838199" y="1936534"/>
            <a:ext cx="10312400" cy="369332"/>
          </a:xfrm>
          <a:prstGeom prst="rect">
            <a:avLst/>
          </a:prstGeom>
        </p:spPr>
        <p:txBody>
          <a:bodyPr wrap="square">
            <a:spAutoFit/>
          </a:bodyPr>
          <a:lstStyle/>
          <a:p>
            <a:r>
              <a:rPr lang="en-US" dirty="0">
                <a:solidFill>
                  <a:srgbClr val="292929"/>
                </a:solidFill>
                <a:latin typeface="medium-content-serif-font"/>
              </a:rPr>
              <a:t>GAIL removed the need of this tuning by using a GAN to tune the sampling procedure.</a:t>
            </a:r>
            <a:endParaRPr lang="en-CA" dirty="0"/>
          </a:p>
        </p:txBody>
      </p:sp>
      <p:sp>
        <p:nvSpPr>
          <p:cNvPr id="6" name="Rectangle 5">
            <a:extLst>
              <a:ext uri="{FF2B5EF4-FFF2-40B4-BE49-F238E27FC236}">
                <a16:creationId xmlns:a16="http://schemas.microsoft.com/office/drawing/2014/main" id="{D4A53D96-9CA4-4F32-9684-CCF705541EC4}"/>
              </a:ext>
            </a:extLst>
          </p:cNvPr>
          <p:cNvSpPr/>
          <p:nvPr/>
        </p:nvSpPr>
        <p:spPr>
          <a:xfrm>
            <a:off x="838200" y="2332807"/>
            <a:ext cx="10515600" cy="923330"/>
          </a:xfrm>
          <a:prstGeom prst="rect">
            <a:avLst/>
          </a:prstGeom>
        </p:spPr>
        <p:txBody>
          <a:bodyPr wrap="square">
            <a:spAutoFit/>
          </a:bodyPr>
          <a:lstStyle/>
          <a:p>
            <a:r>
              <a:rPr lang="en-US" dirty="0">
                <a:solidFill>
                  <a:srgbClr val="292929"/>
                </a:solidFill>
                <a:latin typeface="medium-content-serif-font"/>
              </a:rPr>
              <a:t>linear cost function with predefined set of features are too simple.</a:t>
            </a:r>
          </a:p>
          <a:p>
            <a:endParaRPr lang="en-US" dirty="0">
              <a:solidFill>
                <a:srgbClr val="292929"/>
              </a:solidFill>
              <a:latin typeface="medium-content-serif-font"/>
            </a:endParaRPr>
          </a:p>
          <a:p>
            <a:r>
              <a:rPr lang="en-US" dirty="0">
                <a:solidFill>
                  <a:srgbClr val="292929"/>
                </a:solidFill>
                <a:latin typeface="medium-content-serif-font"/>
              </a:rPr>
              <a:t>A more complex class of cost functions - Neural Network</a:t>
            </a:r>
            <a:endParaRPr lang="en-CA" dirty="0"/>
          </a:p>
        </p:txBody>
      </p:sp>
      <p:pic>
        <p:nvPicPr>
          <p:cNvPr id="5126" name="Picture 6" descr="Image for post">
            <a:extLst>
              <a:ext uri="{FF2B5EF4-FFF2-40B4-BE49-F238E27FC236}">
                <a16:creationId xmlns:a16="http://schemas.microsoft.com/office/drawing/2014/main" id="{3BAB088B-E513-4F42-9559-EBF8B812E0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50" y="3303896"/>
            <a:ext cx="5257802" cy="28072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89F920F-42A7-4FFF-A973-ED1CF15A772B}"/>
              </a:ext>
            </a:extLst>
          </p:cNvPr>
          <p:cNvSpPr/>
          <p:nvPr/>
        </p:nvSpPr>
        <p:spPr>
          <a:xfrm>
            <a:off x="6191249" y="3265134"/>
            <a:ext cx="5848351" cy="2585323"/>
          </a:xfrm>
          <a:prstGeom prst="rect">
            <a:avLst/>
          </a:prstGeom>
        </p:spPr>
        <p:txBody>
          <a:bodyPr wrap="square">
            <a:spAutoFit/>
          </a:bodyPr>
          <a:lstStyle/>
          <a:p>
            <a:r>
              <a:rPr lang="en-US" dirty="0">
                <a:solidFill>
                  <a:srgbClr val="292929"/>
                </a:solidFill>
                <a:latin typeface="medium-content-serif-font"/>
              </a:rPr>
              <a:t>The solution to the primal RL problem is optimal - the same solution as the solution recovered from the IRL cost function.</a:t>
            </a:r>
          </a:p>
          <a:p>
            <a:endParaRPr lang="en-US" dirty="0">
              <a:solidFill>
                <a:srgbClr val="292929"/>
              </a:solidFill>
              <a:latin typeface="medium-content-serif-font"/>
            </a:endParaRPr>
          </a:p>
          <a:p>
            <a:r>
              <a:rPr lang="en-US" dirty="0">
                <a:solidFill>
                  <a:srgbClr val="292929"/>
                </a:solidFill>
                <a:latin typeface="medium-content-serif-font"/>
              </a:rPr>
              <a:t>Regularized Inverse RL implicitly seeks a policy whose occupancy measure is close to the expert’s.</a:t>
            </a:r>
          </a:p>
          <a:p>
            <a:r>
              <a:rPr lang="en-US" dirty="0">
                <a:solidFill>
                  <a:srgbClr val="292929"/>
                </a:solidFill>
                <a:latin typeface="medium-content-serif-font"/>
              </a:rPr>
              <a:t>Rho – occupancy measure – distribution of state-action pair</a:t>
            </a:r>
          </a:p>
          <a:p>
            <a:r>
              <a:rPr lang="en-US" dirty="0">
                <a:solidFill>
                  <a:srgbClr val="292929"/>
                </a:solidFill>
                <a:latin typeface="medium-content-serif-font"/>
              </a:rPr>
              <a:t>Psi* – experts’ occupancy measure</a:t>
            </a:r>
          </a:p>
          <a:p>
            <a:endParaRPr lang="en-CA" dirty="0"/>
          </a:p>
        </p:txBody>
      </p:sp>
      <p:pic>
        <p:nvPicPr>
          <p:cNvPr id="5128" name="Picture 8" descr="Image for post">
            <a:extLst>
              <a:ext uri="{FF2B5EF4-FFF2-40B4-BE49-F238E27FC236}">
                <a16:creationId xmlns:a16="http://schemas.microsoft.com/office/drawing/2014/main" id="{E288D4B3-3EE8-40E0-B0DF-20E40E2BFC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5075" y="5662420"/>
            <a:ext cx="5257802" cy="44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8003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A2AF-AF16-4BC9-91AE-4909FB9BA242}"/>
              </a:ext>
            </a:extLst>
          </p:cNvPr>
          <p:cNvSpPr>
            <a:spLocks noGrp="1"/>
          </p:cNvSpPr>
          <p:nvPr>
            <p:ph type="title"/>
          </p:nvPr>
        </p:nvSpPr>
        <p:spPr>
          <a:xfrm>
            <a:off x="381000" y="18255"/>
            <a:ext cx="11140440" cy="1325563"/>
          </a:xfrm>
        </p:spPr>
        <p:txBody>
          <a:bodyPr/>
          <a:lstStyle/>
          <a:p>
            <a:r>
              <a:rPr lang="en-CA" dirty="0"/>
              <a:t>GENERATIVE ADVERSARIAL IMITATION LEARNING</a:t>
            </a:r>
          </a:p>
        </p:txBody>
      </p:sp>
      <p:sp>
        <p:nvSpPr>
          <p:cNvPr id="3" name="Content Placeholder 2">
            <a:extLst>
              <a:ext uri="{FF2B5EF4-FFF2-40B4-BE49-F238E27FC236}">
                <a16:creationId xmlns:a16="http://schemas.microsoft.com/office/drawing/2014/main" id="{507CFBF7-F1A8-4605-9DEE-277098AC097E}"/>
              </a:ext>
            </a:extLst>
          </p:cNvPr>
          <p:cNvSpPr>
            <a:spLocks noGrp="1"/>
          </p:cNvSpPr>
          <p:nvPr>
            <p:ph idx="1"/>
          </p:nvPr>
        </p:nvSpPr>
        <p:spPr>
          <a:xfrm>
            <a:off x="693420" y="1107027"/>
            <a:ext cx="10515600" cy="3815960"/>
          </a:xfrm>
        </p:spPr>
        <p:txBody>
          <a:bodyPr>
            <a:normAutofit/>
          </a:bodyPr>
          <a:lstStyle/>
          <a:p>
            <a:pPr algn="just"/>
            <a:r>
              <a:rPr lang="en-US" sz="2200" dirty="0"/>
              <a:t>As constant regularizer leads to exact matching occupancy measures, but also the indicator regularizer is incapable of exactly matching occupancy measures </a:t>
            </a:r>
          </a:p>
          <a:p>
            <a:pPr algn="just"/>
            <a:r>
              <a:rPr lang="en-US" sz="2200" dirty="0"/>
              <a:t>Tractable in large environments.</a:t>
            </a:r>
          </a:p>
          <a:p>
            <a:pPr algn="just"/>
            <a:r>
              <a:rPr lang="en-US" sz="2200" dirty="0"/>
              <a:t>Optimal Loss ~ Jenson Shannon Divergence</a:t>
            </a:r>
          </a:p>
          <a:p>
            <a:pPr algn="just"/>
            <a:r>
              <a:rPr lang="en-CA" sz="2200" dirty="0"/>
              <a:t>Entropy H – policy regularizer controlled by lambda&gt;=0</a:t>
            </a:r>
          </a:p>
        </p:txBody>
      </p:sp>
      <p:pic>
        <p:nvPicPr>
          <p:cNvPr id="7172" name="Picture 4" descr="Image for post">
            <a:extLst>
              <a:ext uri="{FF2B5EF4-FFF2-40B4-BE49-F238E27FC236}">
                <a16:creationId xmlns:a16="http://schemas.microsoft.com/office/drawing/2014/main" id="{41E8530F-EE6A-41C0-92DF-E4B65D8A1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355" y="3035548"/>
            <a:ext cx="6953250" cy="590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C0BA0DE-E136-4292-84A7-2EDA104224CC}"/>
              </a:ext>
            </a:extLst>
          </p:cNvPr>
          <p:cNvSpPr/>
          <p:nvPr/>
        </p:nvSpPr>
        <p:spPr>
          <a:xfrm>
            <a:off x="524256" y="3535879"/>
            <a:ext cx="10974324" cy="1477328"/>
          </a:xfrm>
          <a:prstGeom prst="rect">
            <a:avLst/>
          </a:prstGeom>
        </p:spPr>
        <p:txBody>
          <a:bodyPr wrap="square">
            <a:spAutoFit/>
          </a:bodyPr>
          <a:lstStyle/>
          <a:p>
            <a:r>
              <a:rPr lang="en-US" dirty="0">
                <a:solidFill>
                  <a:srgbClr val="292929"/>
                </a:solidFill>
                <a:latin typeface="medium-content-serif-font"/>
              </a:rPr>
              <a:t>Need to </a:t>
            </a:r>
            <a:r>
              <a:rPr lang="en-US" b="1" dirty="0">
                <a:solidFill>
                  <a:srgbClr val="292929"/>
                </a:solidFill>
                <a:latin typeface="medium-content-serif-font"/>
              </a:rPr>
              <a:t>find a policy whose occupancy measure minimizes Jensen-Shannon divergence to the expert policy</a:t>
            </a:r>
            <a:r>
              <a:rPr lang="en-US" dirty="0">
                <a:solidFill>
                  <a:srgbClr val="292929"/>
                </a:solidFill>
                <a:latin typeface="medium-content-serif-font"/>
              </a:rPr>
              <a:t>. </a:t>
            </a:r>
          </a:p>
          <a:p>
            <a:r>
              <a:rPr lang="en-US" dirty="0">
                <a:solidFill>
                  <a:srgbClr val="292929"/>
                </a:solidFill>
                <a:latin typeface="medium-content-serif-font"/>
              </a:rPr>
              <a:t>Find a saddle point of the above expression.</a:t>
            </a:r>
          </a:p>
          <a:p>
            <a:endParaRPr lang="en-US" dirty="0">
              <a:solidFill>
                <a:srgbClr val="292929"/>
              </a:solidFill>
              <a:latin typeface="medium-content-serif-font"/>
            </a:endParaRPr>
          </a:p>
          <a:p>
            <a:r>
              <a:rPr lang="en-US" dirty="0">
                <a:solidFill>
                  <a:srgbClr val="292929"/>
                </a:solidFill>
                <a:latin typeface="medium-content-serif-font"/>
              </a:rPr>
              <a:t>Empirical Cost Regulizer</a:t>
            </a:r>
          </a:p>
          <a:p>
            <a:endParaRPr lang="en-CA" dirty="0"/>
          </a:p>
        </p:txBody>
      </p:sp>
      <p:pic>
        <p:nvPicPr>
          <p:cNvPr id="7174" name="Picture 6" descr="Image for post">
            <a:extLst>
              <a:ext uri="{FF2B5EF4-FFF2-40B4-BE49-F238E27FC236}">
                <a16:creationId xmlns:a16="http://schemas.microsoft.com/office/drawing/2014/main" id="{A049F3B5-5137-422B-B19D-48BCC4A79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112" y="4140636"/>
            <a:ext cx="7753904" cy="6713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8A1C535-F2E9-439D-B5E3-9D8CF0B0C259}"/>
              </a:ext>
            </a:extLst>
          </p:cNvPr>
          <p:cNvSpPr/>
          <p:nvPr/>
        </p:nvSpPr>
        <p:spPr>
          <a:xfrm>
            <a:off x="524256" y="4971633"/>
            <a:ext cx="10805160" cy="646331"/>
          </a:xfrm>
          <a:prstGeom prst="rect">
            <a:avLst/>
          </a:prstGeom>
        </p:spPr>
        <p:txBody>
          <a:bodyPr wrap="square">
            <a:spAutoFit/>
          </a:bodyPr>
          <a:lstStyle/>
          <a:p>
            <a:r>
              <a:rPr lang="en-US" dirty="0">
                <a:solidFill>
                  <a:srgbClr val="292929"/>
                </a:solidFill>
                <a:latin typeface="medium-content-serif-font"/>
              </a:rPr>
              <a:t>The regularizer places low penalty on cost function c that assigns an amount of negative cost to the expert-action pairs. </a:t>
            </a:r>
            <a:r>
              <a:rPr lang="en-US" dirty="0"/>
              <a:t>it is an </a:t>
            </a:r>
            <a:r>
              <a:rPr lang="en-US" b="1" dirty="0"/>
              <a:t>average over expert data</a:t>
            </a:r>
            <a:r>
              <a:rPr lang="en-US" dirty="0"/>
              <a:t>, and therefore can adjust to arbitrary expert datasets</a:t>
            </a:r>
            <a:endParaRPr lang="en-CA" dirty="0"/>
          </a:p>
        </p:txBody>
      </p:sp>
      <p:sp>
        <p:nvSpPr>
          <p:cNvPr id="6" name="Rectangle 5">
            <a:extLst>
              <a:ext uri="{FF2B5EF4-FFF2-40B4-BE49-F238E27FC236}">
                <a16:creationId xmlns:a16="http://schemas.microsoft.com/office/drawing/2014/main" id="{149B78E2-CF4E-4442-8105-BA700724DFE3}"/>
              </a:ext>
            </a:extLst>
          </p:cNvPr>
          <p:cNvSpPr/>
          <p:nvPr/>
        </p:nvSpPr>
        <p:spPr>
          <a:xfrm>
            <a:off x="640596" y="5678307"/>
            <a:ext cx="5818644" cy="369332"/>
          </a:xfrm>
          <a:prstGeom prst="rect">
            <a:avLst/>
          </a:prstGeom>
        </p:spPr>
        <p:txBody>
          <a:bodyPr wrap="none">
            <a:spAutoFit/>
          </a:bodyPr>
          <a:lstStyle/>
          <a:p>
            <a:r>
              <a:rPr lang="en-US" dirty="0">
                <a:solidFill>
                  <a:srgbClr val="292929"/>
                </a:solidFill>
                <a:latin typeface="medium-content-serif-font"/>
              </a:rPr>
              <a:t>Convex conjugate of the above regularizer can be defined as</a:t>
            </a:r>
            <a:endParaRPr lang="en-CA" dirty="0"/>
          </a:p>
        </p:txBody>
      </p:sp>
      <p:pic>
        <p:nvPicPr>
          <p:cNvPr id="7176" name="Picture 8" descr="Image for post">
            <a:extLst>
              <a:ext uri="{FF2B5EF4-FFF2-40B4-BE49-F238E27FC236}">
                <a16:creationId xmlns:a16="http://schemas.microsoft.com/office/drawing/2014/main" id="{3730D30B-803D-4D99-8B5C-54591EAAB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632" y="6091740"/>
            <a:ext cx="7753904" cy="75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3696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40535-E0B7-4568-95D9-F23DE1F53124}"/>
              </a:ext>
            </a:extLst>
          </p:cNvPr>
          <p:cNvSpPr>
            <a:spLocks noGrp="1"/>
          </p:cNvSpPr>
          <p:nvPr>
            <p:ph type="title"/>
          </p:nvPr>
        </p:nvSpPr>
        <p:spPr>
          <a:xfrm>
            <a:off x="454152" y="0"/>
            <a:ext cx="11542776" cy="1325563"/>
          </a:xfrm>
        </p:spPr>
        <p:txBody>
          <a:bodyPr/>
          <a:lstStyle/>
          <a:p>
            <a:r>
              <a:rPr lang="en-CA" dirty="0"/>
              <a:t>GENERATIVE ADVERSARIAL IMITATION LEARNING</a:t>
            </a:r>
          </a:p>
        </p:txBody>
      </p:sp>
      <p:pic>
        <p:nvPicPr>
          <p:cNvPr id="8194" name="Picture 2" descr="Image for post">
            <a:extLst>
              <a:ext uri="{FF2B5EF4-FFF2-40B4-BE49-F238E27FC236}">
                <a16:creationId xmlns:a16="http://schemas.microsoft.com/office/drawing/2014/main" id="{7C1F6160-223F-4C69-B6F6-C3132917F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392" y="1130286"/>
            <a:ext cx="7150608" cy="33363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B0E8C6C-FC23-4EBD-B8BD-E433A4345D0F}"/>
              </a:ext>
            </a:extLst>
          </p:cNvPr>
          <p:cNvSpPr/>
          <p:nvPr/>
        </p:nvSpPr>
        <p:spPr>
          <a:xfrm>
            <a:off x="454152" y="5569192"/>
            <a:ext cx="10704576" cy="646331"/>
          </a:xfrm>
          <a:prstGeom prst="rect">
            <a:avLst/>
          </a:prstGeom>
        </p:spPr>
        <p:txBody>
          <a:bodyPr wrap="square">
            <a:spAutoFit/>
          </a:bodyPr>
          <a:lstStyle/>
          <a:p>
            <a:pPr algn="just"/>
            <a:r>
              <a:rPr lang="en-US" dirty="0">
                <a:solidFill>
                  <a:srgbClr val="292929"/>
                </a:solidFill>
                <a:latin typeface="medium-content-serif-font"/>
              </a:rPr>
              <a:t>Fit a parameterized policy (π) and a discriminator network with weights and alternate between an Adam gradient steps to increase value with respect to D, and a TRPO step on θ to decrease the value with respect to policy(π).</a:t>
            </a:r>
            <a:endParaRPr lang="en-CA" dirty="0"/>
          </a:p>
        </p:txBody>
      </p:sp>
      <p:sp>
        <p:nvSpPr>
          <p:cNvPr id="5" name="Rectangle 4">
            <a:extLst>
              <a:ext uri="{FF2B5EF4-FFF2-40B4-BE49-F238E27FC236}">
                <a16:creationId xmlns:a16="http://schemas.microsoft.com/office/drawing/2014/main" id="{546B341C-C5C6-47D9-8FF0-CF1CD49B2344}"/>
              </a:ext>
            </a:extLst>
          </p:cNvPr>
          <p:cNvSpPr/>
          <p:nvPr/>
        </p:nvSpPr>
        <p:spPr>
          <a:xfrm>
            <a:off x="454152" y="6186171"/>
            <a:ext cx="9899904" cy="369332"/>
          </a:xfrm>
          <a:prstGeom prst="rect">
            <a:avLst/>
          </a:prstGeom>
        </p:spPr>
        <p:txBody>
          <a:bodyPr wrap="square">
            <a:spAutoFit/>
          </a:bodyPr>
          <a:lstStyle/>
          <a:p>
            <a:r>
              <a:rPr lang="en-US" dirty="0">
                <a:solidFill>
                  <a:srgbClr val="292929"/>
                </a:solidFill>
                <a:latin typeface="medium-content-serif-font"/>
              </a:rPr>
              <a:t>GAIL is not sample efficient in terms of environment interactions during training.</a:t>
            </a:r>
          </a:p>
        </p:txBody>
      </p:sp>
      <p:sp>
        <p:nvSpPr>
          <p:cNvPr id="6" name="Rectangle 5">
            <a:extLst>
              <a:ext uri="{FF2B5EF4-FFF2-40B4-BE49-F238E27FC236}">
                <a16:creationId xmlns:a16="http://schemas.microsoft.com/office/drawing/2014/main" id="{00AF9D6E-C5E4-488C-B355-DD0C82C2F8D3}"/>
              </a:ext>
            </a:extLst>
          </p:cNvPr>
          <p:cNvSpPr/>
          <p:nvPr/>
        </p:nvSpPr>
        <p:spPr>
          <a:xfrm>
            <a:off x="292608" y="965642"/>
            <a:ext cx="4748784" cy="1754326"/>
          </a:xfrm>
          <a:prstGeom prst="rect">
            <a:avLst/>
          </a:prstGeom>
        </p:spPr>
        <p:txBody>
          <a:bodyPr wrap="square">
            <a:spAutoFit/>
          </a:bodyPr>
          <a:lstStyle/>
          <a:p>
            <a:pPr algn="just"/>
            <a:r>
              <a:rPr lang="en-US" dirty="0">
                <a:solidFill>
                  <a:srgbClr val="292929"/>
                </a:solidFill>
                <a:latin typeface="medium-content-serif-font"/>
              </a:rPr>
              <a:t>The learner’s occupancy measure will be analogous to the data generated by G, and the expert’s occupancy measure is analogous to the true data distribution. The discriminator function can be interpreted as a local cost function providing learning signals to the policy.</a:t>
            </a:r>
            <a:endParaRPr lang="en-CA" dirty="0"/>
          </a:p>
        </p:txBody>
      </p:sp>
      <p:sp>
        <p:nvSpPr>
          <p:cNvPr id="7" name="Rectangle 6">
            <a:extLst>
              <a:ext uri="{FF2B5EF4-FFF2-40B4-BE49-F238E27FC236}">
                <a16:creationId xmlns:a16="http://schemas.microsoft.com/office/drawing/2014/main" id="{F3CA025E-0E31-46AB-ACDB-8D99D61193C9}"/>
              </a:ext>
            </a:extLst>
          </p:cNvPr>
          <p:cNvSpPr/>
          <p:nvPr/>
        </p:nvSpPr>
        <p:spPr>
          <a:xfrm>
            <a:off x="292607" y="2902068"/>
            <a:ext cx="4748783" cy="1200329"/>
          </a:xfrm>
          <a:prstGeom prst="rect">
            <a:avLst/>
          </a:prstGeom>
        </p:spPr>
        <p:txBody>
          <a:bodyPr wrap="square">
            <a:spAutoFit/>
          </a:bodyPr>
          <a:lstStyle/>
          <a:p>
            <a:pPr algn="just"/>
            <a:r>
              <a:rPr lang="en-US" dirty="0">
                <a:solidFill>
                  <a:srgbClr val="292929"/>
                </a:solidFill>
                <a:latin typeface="medium-content-serif-font"/>
              </a:rPr>
              <a:t>We are basically going to find an agent policy π as well as the discriminator (D) to try to discriminate if the state and action pair are generated by the expert or by the policy.</a:t>
            </a:r>
            <a:endParaRPr lang="en-CA" dirty="0"/>
          </a:p>
        </p:txBody>
      </p:sp>
      <p:sp>
        <p:nvSpPr>
          <p:cNvPr id="8" name="Rectangle 7">
            <a:extLst>
              <a:ext uri="{FF2B5EF4-FFF2-40B4-BE49-F238E27FC236}">
                <a16:creationId xmlns:a16="http://schemas.microsoft.com/office/drawing/2014/main" id="{403E97B1-2A7C-4CFF-9CB0-4E19C3280CFC}"/>
              </a:ext>
            </a:extLst>
          </p:cNvPr>
          <p:cNvSpPr/>
          <p:nvPr/>
        </p:nvSpPr>
        <p:spPr>
          <a:xfrm>
            <a:off x="194310" y="4571204"/>
            <a:ext cx="12062460" cy="923330"/>
          </a:xfrm>
          <a:prstGeom prst="rect">
            <a:avLst/>
          </a:prstGeom>
        </p:spPr>
        <p:txBody>
          <a:bodyPr wrap="square">
            <a:spAutoFit/>
          </a:bodyPr>
          <a:lstStyle/>
          <a:p>
            <a:r>
              <a:rPr lang="en-US" i="1" dirty="0">
                <a:solidFill>
                  <a:srgbClr val="292929"/>
                </a:solidFill>
                <a:latin typeface="medium-content-serif-font"/>
              </a:rPr>
              <a:t>Gradient descent</a:t>
            </a:r>
            <a:r>
              <a:rPr lang="en-US" dirty="0">
                <a:solidFill>
                  <a:srgbClr val="292929"/>
                </a:solidFill>
                <a:latin typeface="medium-content-serif-font"/>
              </a:rPr>
              <a:t> over policy and discriminator parameters. Policy gradient guarantees to converge to a local minima and is model free. </a:t>
            </a:r>
            <a:r>
              <a:rPr lang="en-US" b="1" dirty="0"/>
              <a:t>But</a:t>
            </a:r>
            <a:r>
              <a:rPr lang="en-US" dirty="0"/>
              <a:t> gradient estimates can have a high variance and also small steps are required for policy gradient</a:t>
            </a:r>
          </a:p>
          <a:p>
            <a:r>
              <a:rPr lang="en-CA" b="1" dirty="0"/>
              <a:t>TRPO - </a:t>
            </a:r>
            <a:r>
              <a:rPr lang="en-US" dirty="0"/>
              <a:t>prevents the policy from changing too much due to noise in policy gradients</a:t>
            </a:r>
            <a:endParaRPr lang="en-CA" dirty="0"/>
          </a:p>
        </p:txBody>
      </p:sp>
    </p:spTree>
    <p:extLst>
      <p:ext uri="{BB962C8B-B14F-4D97-AF65-F5344CB8AC3E}">
        <p14:creationId xmlns:p14="http://schemas.microsoft.com/office/powerpoint/2010/main" val="814864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E7ED-1BD8-4B55-8BC3-619A9EEF5900}"/>
              </a:ext>
            </a:extLst>
          </p:cNvPr>
          <p:cNvSpPr>
            <a:spLocks noGrp="1"/>
          </p:cNvSpPr>
          <p:nvPr>
            <p:ph type="ctrTitle"/>
          </p:nvPr>
        </p:nvSpPr>
        <p:spPr>
          <a:xfrm>
            <a:off x="1523999" y="69418"/>
            <a:ext cx="9144000" cy="2387600"/>
          </a:xfrm>
        </p:spPr>
        <p:txBody>
          <a:bodyPr/>
          <a:lstStyle/>
          <a:p>
            <a:r>
              <a:rPr lang="en-CA" dirty="0"/>
              <a:t>KERAS &amp; TENSORFLOW</a:t>
            </a:r>
          </a:p>
        </p:txBody>
      </p:sp>
      <p:sp>
        <p:nvSpPr>
          <p:cNvPr id="4" name="Rectangle 1">
            <a:extLst>
              <a:ext uri="{FF2B5EF4-FFF2-40B4-BE49-F238E27FC236}">
                <a16:creationId xmlns:a16="http://schemas.microsoft.com/office/drawing/2014/main" id="{2C1B473E-A599-4633-8E98-69D06A769FFF}"/>
              </a:ext>
            </a:extLst>
          </p:cNvPr>
          <p:cNvSpPr>
            <a:spLocks noGrp="1" noChangeArrowheads="1"/>
          </p:cNvSpPr>
          <p:nvPr>
            <p:ph type="subTitle" idx="1"/>
          </p:nvPr>
        </p:nvSpPr>
        <p:spPr bwMode="auto">
          <a:xfrm>
            <a:off x="1694871" y="2634172"/>
            <a:ext cx="8802255" cy="270843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l" eaLnBrk="0" fontAlgn="base" hangingPunct="0">
              <a:lnSpc>
                <a:spcPct val="100000"/>
              </a:lnSpc>
              <a:spcBef>
                <a:spcPct val="0"/>
              </a:spcBef>
              <a:spcAft>
                <a:spcPct val="0"/>
              </a:spcAft>
            </a:pPr>
            <a:r>
              <a:rPr kumimoji="0" lang="en-US" altLang="en-US" sz="1600" b="0" i="0" u="none" strike="noStrike" cap="none" normalizeH="0" baseline="0" dirty="0">
                <a:ln>
                  <a:noFill/>
                </a:ln>
                <a:solidFill>
                  <a:srgbClr val="37474F"/>
                </a:solidFill>
                <a:effectLst/>
                <a:latin typeface="Roboto Mono"/>
              </a:rPr>
              <a:t>pip install --upgrade </a:t>
            </a:r>
            <a:r>
              <a:rPr kumimoji="0" lang="en-US" altLang="en-US" sz="1600" b="0" i="0" u="none" strike="noStrike" cap="none" normalizeH="0" baseline="0" dirty="0" err="1">
                <a:ln>
                  <a:noFill/>
                </a:ln>
                <a:solidFill>
                  <a:srgbClr val="37474F"/>
                </a:solidFill>
                <a:effectLst/>
                <a:latin typeface="Roboto Mono"/>
              </a:rPr>
              <a:t>tensorflow</a:t>
            </a:r>
            <a:endParaRPr kumimoji="0" lang="en-US" altLang="en-US" sz="1600" b="0" i="0" u="none" strike="noStrike" cap="none" normalizeH="0" baseline="0" dirty="0">
              <a:ln>
                <a:noFill/>
              </a:ln>
              <a:solidFill>
                <a:srgbClr val="37474F"/>
              </a:solidFill>
              <a:effectLst/>
              <a:latin typeface="Roboto Mono"/>
            </a:endParaRPr>
          </a:p>
          <a:p>
            <a:pPr lvl="0" algn="l" eaLnBrk="0" fontAlgn="base" hangingPunct="0">
              <a:lnSpc>
                <a:spcPct val="100000"/>
              </a:lnSpc>
              <a:spcBef>
                <a:spcPct val="0"/>
              </a:spcBef>
              <a:spcAft>
                <a:spcPct val="0"/>
              </a:spcAft>
            </a:pPr>
            <a:endParaRPr lang="en-US" altLang="en-US" sz="1600" dirty="0">
              <a:solidFill>
                <a:srgbClr val="37474F"/>
              </a:solidFill>
              <a:latin typeface="Roboto Mono"/>
            </a:endParaRPr>
          </a:p>
          <a:p>
            <a:pPr lvl="0" algn="l" eaLnBrk="0" fontAlgn="base" hangingPunct="0">
              <a:lnSpc>
                <a:spcPct val="100000"/>
              </a:lnSpc>
              <a:spcBef>
                <a:spcPct val="0"/>
              </a:spcBef>
              <a:spcAft>
                <a:spcPct val="0"/>
              </a:spcAft>
            </a:pPr>
            <a:br>
              <a:rPr lang="en-US" altLang="en-US" sz="1600" dirty="0">
                <a:solidFill>
                  <a:srgbClr val="37474F"/>
                </a:solidFill>
                <a:latin typeface="Roboto Mono"/>
              </a:rPr>
            </a:br>
            <a:r>
              <a:rPr lang="en-US" altLang="en-US" sz="1600" dirty="0" err="1">
                <a:solidFill>
                  <a:srgbClr val="37474F"/>
                </a:solidFill>
                <a:latin typeface="Roboto Mono"/>
              </a:rPr>
              <a:t>colab</a:t>
            </a:r>
            <a:r>
              <a:rPr lang="en-US" altLang="en-US" sz="1600" dirty="0">
                <a:solidFill>
                  <a:srgbClr val="37474F"/>
                </a:solidFill>
                <a:latin typeface="Roboto Mono"/>
              </a:rPr>
              <a:t> : </a:t>
            </a:r>
            <a:r>
              <a:rPr lang="en-US" altLang="en-US" sz="1600" dirty="0">
                <a:solidFill>
                  <a:srgbClr val="37474F"/>
                </a:solidFill>
                <a:latin typeface="Roboto Mono"/>
                <a:hlinkClick r:id="rId2"/>
              </a:rPr>
              <a:t>https://www.tensorflow.org/tutorials/keras/classification</a:t>
            </a:r>
            <a:endParaRPr lang="en-US" altLang="en-US" sz="1600" dirty="0">
              <a:solidFill>
                <a:srgbClr val="37474F"/>
              </a:solidFill>
              <a:latin typeface="Roboto Mono"/>
            </a:endParaRPr>
          </a:p>
          <a:p>
            <a:pPr lvl="0" algn="l" eaLnBrk="0" fontAlgn="base" hangingPunct="0">
              <a:lnSpc>
                <a:spcPct val="100000"/>
              </a:lnSpc>
              <a:spcBef>
                <a:spcPct val="0"/>
              </a:spcBef>
              <a:spcAft>
                <a:spcPct val="0"/>
              </a:spcAft>
            </a:pPr>
            <a:endParaRPr kumimoji="0" lang="en-US" altLang="en-US" sz="1600" b="0" i="0" u="none" strike="noStrike" cap="none" normalizeH="0" baseline="0" dirty="0">
              <a:ln>
                <a:noFill/>
              </a:ln>
              <a:solidFill>
                <a:srgbClr val="37474F"/>
              </a:solidFill>
              <a:effectLst/>
              <a:latin typeface="Roboto Mono"/>
            </a:endParaRPr>
          </a:p>
          <a:p>
            <a:pPr lvl="0" algn="l" eaLnBrk="0" fontAlgn="base" hangingPunct="0">
              <a:lnSpc>
                <a:spcPct val="100000"/>
              </a:lnSpc>
              <a:spcBef>
                <a:spcPct val="0"/>
              </a:spcBef>
              <a:spcAft>
                <a:spcPct val="0"/>
              </a:spcAft>
            </a:pPr>
            <a:endParaRPr kumimoji="0" lang="en-US" altLang="en-US" sz="1600" b="0" i="0" u="none" strike="noStrike" cap="none" normalizeH="0" baseline="0" dirty="0">
              <a:ln>
                <a:noFill/>
              </a:ln>
              <a:solidFill>
                <a:srgbClr val="37474F"/>
              </a:solidFill>
              <a:effectLst/>
              <a:latin typeface="Roboto Mono"/>
            </a:endParaRPr>
          </a:p>
          <a:p>
            <a:pPr lvl="0" algn="l" eaLnBrk="0" fontAlgn="base" hangingPunct="0">
              <a:lnSpc>
                <a:spcPct val="100000"/>
              </a:lnSpc>
              <a:spcBef>
                <a:spcPct val="0"/>
              </a:spcBef>
              <a:spcAft>
                <a:spcPct val="0"/>
              </a:spcAft>
            </a:pPr>
            <a:r>
              <a:rPr lang="en-US" altLang="en-US" sz="1600" dirty="0">
                <a:hlinkClick r:id="rId3"/>
              </a:rPr>
              <a:t>https://keras.io/getting_started/intro_to_keras_for_engineers/</a:t>
            </a:r>
            <a:endParaRPr lang="en-US" altLang="en-US" sz="1600" dirty="0"/>
          </a:p>
          <a:p>
            <a:pPr lvl="0" algn="l" eaLnBrk="0" fontAlgn="base" hangingPunct="0">
              <a:lnSpc>
                <a:spcPct val="100000"/>
              </a:lnSpc>
              <a:spcBef>
                <a:spcPct val="0"/>
              </a:spcBef>
              <a:spcAft>
                <a:spcPct val="0"/>
              </a:spcAft>
            </a:pPr>
            <a:br>
              <a:rPr lang="en-US" altLang="en-US" sz="1600" dirty="0"/>
            </a:br>
            <a:endParaRPr lang="en-US" altLang="en-US" sz="1600" dirty="0"/>
          </a:p>
          <a:p>
            <a:pPr lvl="0" algn="l" eaLnBrk="0" fontAlgn="base" hangingPunct="0">
              <a:lnSpc>
                <a:spcPct val="100000"/>
              </a:lnSpc>
              <a:spcBef>
                <a:spcPct val="0"/>
              </a:spcBef>
              <a:spcAft>
                <a:spcPct val="0"/>
              </a:spcAft>
            </a:pPr>
            <a:r>
              <a:rPr lang="en-US" altLang="en-US" sz="1600" dirty="0">
                <a:hlinkClick r:id="rId4"/>
              </a:rPr>
              <a:t>https://keras.io/api/models/model/</a:t>
            </a: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29752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C0BB1-5378-4AE0-A70D-8DBF155F345F}"/>
              </a:ext>
            </a:extLst>
          </p:cNvPr>
          <p:cNvSpPr>
            <a:spLocks noGrp="1"/>
          </p:cNvSpPr>
          <p:nvPr>
            <p:ph type="title"/>
          </p:nvPr>
        </p:nvSpPr>
        <p:spPr>
          <a:xfrm>
            <a:off x="508000" y="161925"/>
            <a:ext cx="11176000" cy="1325563"/>
          </a:xfrm>
        </p:spPr>
        <p:txBody>
          <a:bodyPr/>
          <a:lstStyle/>
          <a:p>
            <a:r>
              <a:rPr lang="en-CA" dirty="0"/>
              <a:t>GENERATIVE ADVERSARIAL IMITATION LEARNING</a:t>
            </a:r>
          </a:p>
        </p:txBody>
      </p:sp>
      <p:pic>
        <p:nvPicPr>
          <p:cNvPr id="4" name="Picture 4" descr="Schematic diagram of the GAIL algorithm ( s l n denotes the detected symbol vector of the nth subgroup for the lth candidate in the deterministic grouping iteration, and s l I denotes the detected symbol vector of the selected D symbols for the lth candidate in the index selection iteration). Â ">
            <a:extLst>
              <a:ext uri="{FF2B5EF4-FFF2-40B4-BE49-F238E27FC236}">
                <a16:creationId xmlns:a16="http://schemas.microsoft.com/office/drawing/2014/main" id="{6AFDD914-4CEC-40FD-B890-DDBAD55F5B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1711" y="1322388"/>
            <a:ext cx="9648578" cy="27924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BAD23A-B4CF-4352-8696-8503319B1A3D}"/>
              </a:ext>
            </a:extLst>
          </p:cNvPr>
          <p:cNvSpPr/>
          <p:nvPr/>
        </p:nvSpPr>
        <p:spPr>
          <a:xfrm>
            <a:off x="1271711" y="4266205"/>
            <a:ext cx="10007600" cy="1200329"/>
          </a:xfrm>
          <a:prstGeom prst="rect">
            <a:avLst/>
          </a:prstGeom>
        </p:spPr>
        <p:txBody>
          <a:bodyPr wrap="square">
            <a:spAutoFit/>
          </a:bodyPr>
          <a:lstStyle/>
          <a:p>
            <a:r>
              <a:rPr lang="en-US" dirty="0">
                <a:solidFill>
                  <a:srgbClr val="111111"/>
                </a:solidFill>
                <a:latin typeface="Roboto"/>
              </a:rPr>
              <a:t>Schematic diagram of the GAIL algorithm ( s l n denotes the detected symbol vector of the nth subgroup for the lth candidate in the deterministic grouping iteration, and s l I denotes the detected symbol vector of the selected D symbols for the lth candidate in the index selection iteration).  - </a:t>
            </a:r>
            <a:r>
              <a:rPr lang="en-US" b="1" dirty="0">
                <a:hlinkClick r:id="rId3"/>
              </a:rPr>
              <a:t>Low-complexity Group Alternate Iterative List Detection for MIMO Systems</a:t>
            </a:r>
            <a:endParaRPr lang="en-US" b="0" i="0" dirty="0">
              <a:solidFill>
                <a:srgbClr val="111111"/>
              </a:solidFill>
              <a:effectLst/>
              <a:latin typeface="Roboto"/>
            </a:endParaRPr>
          </a:p>
        </p:txBody>
      </p:sp>
      <p:sp>
        <p:nvSpPr>
          <p:cNvPr id="6" name="TextBox 5">
            <a:extLst>
              <a:ext uri="{FF2B5EF4-FFF2-40B4-BE49-F238E27FC236}">
                <a16:creationId xmlns:a16="http://schemas.microsoft.com/office/drawing/2014/main" id="{20925A57-92C6-48CC-9E40-C732515D2BEA}"/>
              </a:ext>
            </a:extLst>
          </p:cNvPr>
          <p:cNvSpPr txBox="1"/>
          <p:nvPr/>
        </p:nvSpPr>
        <p:spPr>
          <a:xfrm>
            <a:off x="763709" y="5623658"/>
            <a:ext cx="11342151" cy="430887"/>
          </a:xfrm>
          <a:prstGeom prst="rect">
            <a:avLst/>
          </a:prstGeom>
          <a:noFill/>
        </p:spPr>
        <p:txBody>
          <a:bodyPr wrap="square" rtlCol="0">
            <a:spAutoFit/>
          </a:bodyPr>
          <a:lstStyle/>
          <a:p>
            <a:r>
              <a:rPr lang="en-CA" sz="2200" dirty="0"/>
              <a:t>Games, Robotics, Trading, Language Labeling  - Explicit human decision processes’ data available</a:t>
            </a:r>
          </a:p>
        </p:txBody>
      </p:sp>
      <p:sp>
        <p:nvSpPr>
          <p:cNvPr id="7" name="Rectangle 6">
            <a:extLst>
              <a:ext uri="{FF2B5EF4-FFF2-40B4-BE49-F238E27FC236}">
                <a16:creationId xmlns:a16="http://schemas.microsoft.com/office/drawing/2014/main" id="{2D17403B-27D7-4AB6-8EA3-D1327B24826A}"/>
              </a:ext>
            </a:extLst>
          </p:cNvPr>
          <p:cNvSpPr/>
          <p:nvPr/>
        </p:nvSpPr>
        <p:spPr>
          <a:xfrm>
            <a:off x="2098260" y="6211669"/>
            <a:ext cx="10007600" cy="646331"/>
          </a:xfrm>
          <a:prstGeom prst="rect">
            <a:avLst/>
          </a:prstGeom>
        </p:spPr>
        <p:txBody>
          <a:bodyPr wrap="square">
            <a:spAutoFit/>
          </a:bodyPr>
          <a:lstStyle/>
          <a:p>
            <a:r>
              <a:rPr lang="en-CA" dirty="0">
                <a:hlinkClick r:id="rId4"/>
              </a:rPr>
              <a:t>https://medium.com/@jonathan_hui/rl-trust-region-policy-optimization-trpo-explained-a6ee04eeeee9</a:t>
            </a:r>
            <a:endParaRPr lang="en-CA" dirty="0"/>
          </a:p>
          <a:p>
            <a:endParaRPr lang="en-CA" dirty="0"/>
          </a:p>
        </p:txBody>
      </p:sp>
    </p:spTree>
    <p:extLst>
      <p:ext uri="{BB962C8B-B14F-4D97-AF65-F5344CB8AC3E}">
        <p14:creationId xmlns:p14="http://schemas.microsoft.com/office/powerpoint/2010/main" val="8428457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87CC7-ECB6-46D1-B1DE-F02376F4C5E0}"/>
              </a:ext>
            </a:extLst>
          </p:cNvPr>
          <p:cNvSpPr>
            <a:spLocks noGrp="1"/>
          </p:cNvSpPr>
          <p:nvPr>
            <p:ph type="title"/>
          </p:nvPr>
        </p:nvSpPr>
        <p:spPr>
          <a:xfrm>
            <a:off x="838200" y="0"/>
            <a:ext cx="10515600" cy="1325563"/>
          </a:xfrm>
        </p:spPr>
        <p:txBody>
          <a:bodyPr/>
          <a:lstStyle/>
          <a:p>
            <a:pPr algn="ctr"/>
            <a:r>
              <a:rPr lang="en-CA" dirty="0"/>
              <a:t>Self Imitation Learning</a:t>
            </a:r>
          </a:p>
        </p:txBody>
      </p:sp>
      <p:sp>
        <p:nvSpPr>
          <p:cNvPr id="4" name="Rectangle 3">
            <a:extLst>
              <a:ext uri="{FF2B5EF4-FFF2-40B4-BE49-F238E27FC236}">
                <a16:creationId xmlns:a16="http://schemas.microsoft.com/office/drawing/2014/main" id="{A8AA78F3-3DEA-4234-B613-A2EC2874DE9E}"/>
              </a:ext>
            </a:extLst>
          </p:cNvPr>
          <p:cNvSpPr/>
          <p:nvPr/>
        </p:nvSpPr>
        <p:spPr>
          <a:xfrm>
            <a:off x="5695949" y="5922059"/>
            <a:ext cx="6496051" cy="923330"/>
          </a:xfrm>
          <a:prstGeom prst="rect">
            <a:avLst/>
          </a:prstGeom>
        </p:spPr>
        <p:txBody>
          <a:bodyPr wrap="square">
            <a:spAutoFit/>
          </a:bodyPr>
          <a:lstStyle/>
          <a:p>
            <a:r>
              <a:rPr lang="en-CA" dirty="0">
                <a:hlinkClick r:id="rId2"/>
              </a:rPr>
              <a:t>https://github.com/TianhongDai/self-imitation-learning-pytorch</a:t>
            </a:r>
            <a:endParaRPr lang="en-CA" dirty="0"/>
          </a:p>
          <a:p>
            <a:r>
              <a:rPr lang="en-CA" dirty="0">
                <a:hlinkClick r:id="rId3"/>
              </a:rPr>
              <a:t>https://yobibyte.github.io/files/paper_notes/sil.pdf</a:t>
            </a:r>
            <a:endParaRPr lang="en-CA" dirty="0"/>
          </a:p>
          <a:p>
            <a:endParaRPr lang="en-CA" dirty="0"/>
          </a:p>
        </p:txBody>
      </p:sp>
      <p:sp>
        <p:nvSpPr>
          <p:cNvPr id="5" name="Rectangle 4">
            <a:extLst>
              <a:ext uri="{FF2B5EF4-FFF2-40B4-BE49-F238E27FC236}">
                <a16:creationId xmlns:a16="http://schemas.microsoft.com/office/drawing/2014/main" id="{36F02A38-BF1E-4805-A422-138AD6A421D9}"/>
              </a:ext>
            </a:extLst>
          </p:cNvPr>
          <p:cNvSpPr/>
          <p:nvPr/>
        </p:nvSpPr>
        <p:spPr>
          <a:xfrm>
            <a:off x="838200" y="1198111"/>
            <a:ext cx="9750552" cy="369332"/>
          </a:xfrm>
          <a:prstGeom prst="rect">
            <a:avLst/>
          </a:prstGeom>
        </p:spPr>
        <p:txBody>
          <a:bodyPr wrap="square">
            <a:spAutoFit/>
          </a:bodyPr>
          <a:lstStyle/>
          <a:p>
            <a:r>
              <a:rPr lang="en-US" b="1" dirty="0">
                <a:solidFill>
                  <a:srgbClr val="292929"/>
                </a:solidFill>
                <a:latin typeface="medium-content-serif-font"/>
              </a:rPr>
              <a:t>- a replay memory</a:t>
            </a:r>
            <a:r>
              <a:rPr lang="en-US" dirty="0">
                <a:solidFill>
                  <a:srgbClr val="292929"/>
                </a:solidFill>
                <a:latin typeface="medium-content-serif-font"/>
              </a:rPr>
              <a:t> that collects experience from the original actor-critic on-policy memory</a:t>
            </a:r>
            <a:endParaRPr lang="en-CA" dirty="0"/>
          </a:p>
        </p:txBody>
      </p:sp>
      <p:sp>
        <p:nvSpPr>
          <p:cNvPr id="6" name="Rectangle 5">
            <a:extLst>
              <a:ext uri="{FF2B5EF4-FFF2-40B4-BE49-F238E27FC236}">
                <a16:creationId xmlns:a16="http://schemas.microsoft.com/office/drawing/2014/main" id="{68AAF047-D66E-48D1-B004-8A2C129EF590}"/>
              </a:ext>
            </a:extLst>
          </p:cNvPr>
          <p:cNvSpPr/>
          <p:nvPr/>
        </p:nvSpPr>
        <p:spPr>
          <a:xfrm>
            <a:off x="838200" y="1744339"/>
            <a:ext cx="9000744" cy="369332"/>
          </a:xfrm>
          <a:prstGeom prst="rect">
            <a:avLst/>
          </a:prstGeom>
        </p:spPr>
        <p:txBody>
          <a:bodyPr wrap="square">
            <a:spAutoFit/>
          </a:bodyPr>
          <a:lstStyle/>
          <a:p>
            <a:r>
              <a:rPr lang="en-US" b="1" dirty="0">
                <a:solidFill>
                  <a:srgbClr val="292929"/>
                </a:solidFill>
                <a:latin typeface="medium-content-serif-font"/>
              </a:rPr>
              <a:t>- an off-policy training loop</a:t>
            </a:r>
            <a:r>
              <a:rPr lang="en-US" dirty="0">
                <a:solidFill>
                  <a:srgbClr val="292929"/>
                </a:solidFill>
                <a:latin typeface="medium-content-serif-font"/>
              </a:rPr>
              <a:t> that runs after the actor-critic on-policy training loop</a:t>
            </a:r>
            <a:endParaRPr lang="en-CA" dirty="0"/>
          </a:p>
        </p:txBody>
      </p:sp>
      <p:sp>
        <p:nvSpPr>
          <p:cNvPr id="7" name="Rectangle 6">
            <a:extLst>
              <a:ext uri="{FF2B5EF4-FFF2-40B4-BE49-F238E27FC236}">
                <a16:creationId xmlns:a16="http://schemas.microsoft.com/office/drawing/2014/main" id="{EE17E632-F79C-4506-A5CE-0F0D9691C667}"/>
              </a:ext>
            </a:extLst>
          </p:cNvPr>
          <p:cNvSpPr/>
          <p:nvPr/>
        </p:nvSpPr>
        <p:spPr>
          <a:xfrm>
            <a:off x="838199" y="2290567"/>
            <a:ext cx="10671313" cy="3416320"/>
          </a:xfrm>
          <a:prstGeom prst="rect">
            <a:avLst/>
          </a:prstGeom>
        </p:spPr>
        <p:txBody>
          <a:bodyPr wrap="square">
            <a:spAutoFit/>
          </a:bodyPr>
          <a:lstStyle/>
          <a:p>
            <a:r>
              <a:rPr lang="en-US" b="1" dirty="0">
                <a:solidFill>
                  <a:srgbClr val="292929"/>
                </a:solidFill>
                <a:latin typeface="medium-content-serif-font"/>
              </a:rPr>
              <a:t>- an imitation-learning loss</a:t>
            </a:r>
            <a:r>
              <a:rPr lang="en-US" dirty="0">
                <a:solidFill>
                  <a:srgbClr val="292929"/>
                </a:solidFill>
                <a:latin typeface="medium-content-serif-font"/>
              </a:rPr>
              <a:t> which can be thought of as a clipped advantage: </a:t>
            </a:r>
            <a:r>
              <a:rPr lang="en-US" i="1" dirty="0">
                <a:solidFill>
                  <a:srgbClr val="292929"/>
                </a:solidFill>
                <a:latin typeface="medium-content-serif-font"/>
              </a:rPr>
              <a:t>max(returns - predicted value, 0)</a:t>
            </a:r>
          </a:p>
          <a:p>
            <a:endParaRPr lang="en-US" i="1" dirty="0">
              <a:solidFill>
                <a:srgbClr val="292929"/>
              </a:solidFill>
              <a:latin typeface="medium-content-serif-font"/>
            </a:endParaRPr>
          </a:p>
          <a:p>
            <a:r>
              <a:rPr lang="en-US" dirty="0"/>
              <a:t>The clip is so that if an action actually produces a better-than-expected value, it should be used for training, hence the self-imitation since it is learning from its own good samples. </a:t>
            </a:r>
          </a:p>
          <a:p>
            <a:endParaRPr lang="en-US" dirty="0"/>
          </a:p>
          <a:p>
            <a:r>
              <a:rPr lang="en-US" dirty="0"/>
              <a:t>The actor’s policy loss is simply the log-prob times that clipped advantage, and the critic’s value loss is just the mean-squared loss of the clipped advantage.</a:t>
            </a:r>
          </a:p>
          <a:p>
            <a:endParaRPr lang="en-US" dirty="0"/>
          </a:p>
          <a:p>
            <a:r>
              <a:rPr lang="en-US" dirty="0"/>
              <a:t>SIL addresses the major problem of exploiting previous good explorations, by learning from them more using off-policy training.</a:t>
            </a:r>
          </a:p>
          <a:p>
            <a:endParaRPr lang="en-CA" dirty="0"/>
          </a:p>
          <a:p>
            <a:r>
              <a:rPr lang="en-US" dirty="0"/>
              <a:t>Showing that A2C+SIL does a good job on hard exploration games as well as improves overall performance</a:t>
            </a:r>
            <a:endParaRPr lang="en-CA" dirty="0"/>
          </a:p>
        </p:txBody>
      </p:sp>
    </p:spTree>
    <p:extLst>
      <p:ext uri="{BB962C8B-B14F-4D97-AF65-F5344CB8AC3E}">
        <p14:creationId xmlns:p14="http://schemas.microsoft.com/office/powerpoint/2010/main" val="31824152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8A8B-62A3-4AD1-9FF9-91A4ECC80D6F}"/>
              </a:ext>
            </a:extLst>
          </p:cNvPr>
          <p:cNvSpPr>
            <a:spLocks noGrp="1"/>
          </p:cNvSpPr>
          <p:nvPr>
            <p:ph type="title"/>
          </p:nvPr>
        </p:nvSpPr>
        <p:spPr>
          <a:xfrm>
            <a:off x="838200" y="-36228"/>
            <a:ext cx="10515600" cy="1325563"/>
          </a:xfrm>
        </p:spPr>
        <p:txBody>
          <a:bodyPr/>
          <a:lstStyle/>
          <a:p>
            <a:pPr algn="ctr"/>
            <a:r>
              <a:rPr lang="en-CA" dirty="0"/>
              <a:t>Self Imitation Learning</a:t>
            </a:r>
          </a:p>
        </p:txBody>
      </p:sp>
      <p:sp>
        <p:nvSpPr>
          <p:cNvPr id="3" name="Content Placeholder 2">
            <a:extLst>
              <a:ext uri="{FF2B5EF4-FFF2-40B4-BE49-F238E27FC236}">
                <a16:creationId xmlns:a16="http://schemas.microsoft.com/office/drawing/2014/main" id="{BCA51A8F-88C6-40EE-8AD8-7CBA7D3E1AC8}"/>
              </a:ext>
            </a:extLst>
          </p:cNvPr>
          <p:cNvSpPr>
            <a:spLocks noGrp="1"/>
          </p:cNvSpPr>
          <p:nvPr>
            <p:ph idx="1"/>
          </p:nvPr>
        </p:nvSpPr>
        <p:spPr>
          <a:xfrm>
            <a:off x="333789" y="1049774"/>
            <a:ext cx="11524422" cy="4351338"/>
          </a:xfrm>
        </p:spPr>
        <p:txBody>
          <a:bodyPr/>
          <a:lstStyle/>
          <a:p>
            <a:r>
              <a:rPr lang="en-US" dirty="0"/>
              <a:t>SIL flow: </a:t>
            </a:r>
          </a:p>
          <a:p>
            <a:pPr marL="0" indent="0">
              <a:buNone/>
            </a:pPr>
            <a:r>
              <a:rPr lang="en-US" dirty="0"/>
              <a:t>• Play an episode till the end and store the experiences </a:t>
            </a:r>
          </a:p>
          <a:p>
            <a:pPr marL="0" indent="0">
              <a:buNone/>
            </a:pPr>
            <a:r>
              <a:rPr lang="en-US" dirty="0"/>
              <a:t>• Recalculate the return and store it in the experience replay instead of reward </a:t>
            </a:r>
          </a:p>
          <a:p>
            <a:pPr marL="0" indent="0">
              <a:buNone/>
            </a:pPr>
            <a:r>
              <a:rPr lang="en-US" dirty="0"/>
              <a:t>• Do an A2C update on the on-policy samples</a:t>
            </a:r>
          </a:p>
          <a:p>
            <a:pPr marL="0" indent="0">
              <a:buNone/>
            </a:pPr>
            <a:r>
              <a:rPr lang="en-US" dirty="0"/>
              <a:t>• Do several minibatch updates on the prioritized samples from memory  </a:t>
            </a:r>
          </a:p>
          <a:p>
            <a:pPr marL="0" indent="0">
              <a:buNone/>
            </a:pPr>
            <a:r>
              <a:rPr lang="en-US" dirty="0"/>
              <a:t>   replay with the SIL objective </a:t>
            </a:r>
          </a:p>
          <a:p>
            <a:r>
              <a:rPr lang="en-US" dirty="0"/>
              <a:t>sample interesting trajectories which have higher clipped advantages</a:t>
            </a:r>
          </a:p>
          <a:p>
            <a:pPr marL="0" indent="0">
              <a:buNone/>
            </a:pPr>
            <a:endParaRPr lang="en-CA" dirty="0"/>
          </a:p>
        </p:txBody>
      </p:sp>
      <p:pic>
        <p:nvPicPr>
          <p:cNvPr id="4" name="Picture 3">
            <a:extLst>
              <a:ext uri="{FF2B5EF4-FFF2-40B4-BE49-F238E27FC236}">
                <a16:creationId xmlns:a16="http://schemas.microsoft.com/office/drawing/2014/main" id="{07E183D0-BFFE-48AC-B6BD-09B09E67FCD3}"/>
              </a:ext>
            </a:extLst>
          </p:cNvPr>
          <p:cNvPicPr>
            <a:picLocks noChangeAspect="1"/>
          </p:cNvPicPr>
          <p:nvPr/>
        </p:nvPicPr>
        <p:blipFill>
          <a:blip r:embed="rId2"/>
          <a:stretch>
            <a:fillRect/>
          </a:stretch>
        </p:blipFill>
        <p:spPr>
          <a:xfrm>
            <a:off x="1705436" y="4738330"/>
            <a:ext cx="8781128" cy="1748784"/>
          </a:xfrm>
          <a:prstGeom prst="rect">
            <a:avLst/>
          </a:prstGeom>
        </p:spPr>
      </p:pic>
    </p:spTree>
    <p:extLst>
      <p:ext uri="{BB962C8B-B14F-4D97-AF65-F5344CB8AC3E}">
        <p14:creationId xmlns:p14="http://schemas.microsoft.com/office/powerpoint/2010/main" val="36571424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8E6A-7F04-4CA7-AD5B-74D07B5C09D9}"/>
              </a:ext>
            </a:extLst>
          </p:cNvPr>
          <p:cNvSpPr>
            <a:spLocks noGrp="1"/>
          </p:cNvSpPr>
          <p:nvPr>
            <p:ph type="title"/>
          </p:nvPr>
        </p:nvSpPr>
        <p:spPr>
          <a:xfrm>
            <a:off x="838200" y="0"/>
            <a:ext cx="10500360" cy="684901"/>
          </a:xfrm>
        </p:spPr>
        <p:txBody>
          <a:bodyPr>
            <a:normAutofit fontScale="90000"/>
          </a:bodyPr>
          <a:lstStyle/>
          <a:p>
            <a:pPr algn="ctr"/>
            <a:r>
              <a:rPr lang="en-CA" dirty="0"/>
              <a:t>Self Imitation Learning</a:t>
            </a:r>
          </a:p>
        </p:txBody>
      </p:sp>
      <p:pic>
        <p:nvPicPr>
          <p:cNvPr id="10242" name="Picture 2" descr="Paper Notes 2] Self-Imitation Learning | by Flood Sung ...">
            <a:extLst>
              <a:ext uri="{FF2B5EF4-FFF2-40B4-BE49-F238E27FC236}">
                <a16:creationId xmlns:a16="http://schemas.microsoft.com/office/drawing/2014/main" id="{F7F03E1F-4DFC-4876-804C-837C08072F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40170" y="684901"/>
            <a:ext cx="4672310" cy="5751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DD8DBE5-A8A1-47EA-A20F-8F617306A78B}"/>
              </a:ext>
            </a:extLst>
          </p:cNvPr>
          <p:cNvSpPr/>
          <p:nvPr/>
        </p:nvSpPr>
        <p:spPr>
          <a:xfrm>
            <a:off x="3742944" y="6488668"/>
            <a:ext cx="8802624" cy="646331"/>
          </a:xfrm>
          <a:prstGeom prst="rect">
            <a:avLst/>
          </a:prstGeom>
        </p:spPr>
        <p:txBody>
          <a:bodyPr wrap="square">
            <a:spAutoFit/>
          </a:bodyPr>
          <a:lstStyle/>
          <a:p>
            <a:r>
              <a:rPr lang="en-CA" dirty="0">
                <a:hlinkClick r:id="rId3"/>
              </a:rPr>
              <a:t>https://medium.com/intelligentunit/paper-notes-2-self-imitation-learning-b3a0fbdee351</a:t>
            </a:r>
            <a:endParaRPr lang="en-CA" dirty="0"/>
          </a:p>
          <a:p>
            <a:endParaRPr lang="en-CA" dirty="0"/>
          </a:p>
        </p:txBody>
      </p:sp>
    </p:spTree>
    <p:extLst>
      <p:ext uri="{BB962C8B-B14F-4D97-AF65-F5344CB8AC3E}">
        <p14:creationId xmlns:p14="http://schemas.microsoft.com/office/powerpoint/2010/main" val="376114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73F4-D1CA-4F88-8909-70731AEC6845}"/>
              </a:ext>
            </a:extLst>
          </p:cNvPr>
          <p:cNvSpPr>
            <a:spLocks noGrp="1"/>
          </p:cNvSpPr>
          <p:nvPr>
            <p:ph type="title"/>
          </p:nvPr>
        </p:nvSpPr>
        <p:spPr/>
        <p:txBody>
          <a:bodyPr/>
          <a:lstStyle/>
          <a:p>
            <a:pPr algn="ctr"/>
            <a:r>
              <a:rPr lang="en-CA" dirty="0"/>
              <a:t>Imitation Learning Examples and Repos</a:t>
            </a:r>
          </a:p>
        </p:txBody>
      </p:sp>
      <p:sp>
        <p:nvSpPr>
          <p:cNvPr id="3" name="Content Placeholder 2">
            <a:extLst>
              <a:ext uri="{FF2B5EF4-FFF2-40B4-BE49-F238E27FC236}">
                <a16:creationId xmlns:a16="http://schemas.microsoft.com/office/drawing/2014/main" id="{28E9BF55-8571-4A6E-8A52-F2FC5978AAA9}"/>
              </a:ext>
            </a:extLst>
          </p:cNvPr>
          <p:cNvSpPr>
            <a:spLocks noGrp="1"/>
          </p:cNvSpPr>
          <p:nvPr>
            <p:ph idx="1"/>
          </p:nvPr>
        </p:nvSpPr>
        <p:spPr/>
        <p:txBody>
          <a:bodyPr/>
          <a:lstStyle/>
          <a:p>
            <a:r>
              <a:rPr lang="en-CA" dirty="0">
                <a:hlinkClick r:id="rId2"/>
              </a:rPr>
              <a:t>https://github.com/andrewliao11/gail-tf.git</a:t>
            </a:r>
            <a:endParaRPr lang="en-CA" dirty="0"/>
          </a:p>
          <a:p>
            <a:r>
              <a:rPr lang="en-CA" dirty="0">
                <a:hlinkClick r:id="rId3"/>
              </a:rPr>
              <a:t>https://github.com/TianhongDai/self-imitation-learning-pytorch.git</a:t>
            </a:r>
            <a:endParaRPr lang="en-CA" dirty="0"/>
          </a:p>
          <a:p>
            <a:r>
              <a:rPr lang="en-CA" dirty="0">
                <a:hlinkClick r:id="rId4"/>
              </a:rPr>
              <a:t>https://github.com/Techget/gail-tf-sc2</a:t>
            </a:r>
            <a:endParaRPr lang="en-CA" dirty="0"/>
          </a:p>
          <a:p>
            <a:r>
              <a:rPr lang="en-CA" dirty="0">
                <a:hlinkClick r:id="rId5"/>
              </a:rPr>
              <a:t>https://github.com/nav74neet/gail_gym</a:t>
            </a:r>
            <a:endParaRPr lang="en-CA" dirty="0"/>
          </a:p>
          <a:p>
            <a:r>
              <a:rPr lang="en-CA" dirty="0">
                <a:hlinkClick r:id="rId6"/>
              </a:rPr>
              <a:t>https://github.com/kengz/SLM-Lab</a:t>
            </a:r>
            <a:endParaRPr lang="en-CA" dirty="0"/>
          </a:p>
          <a:p>
            <a:endParaRPr lang="en-CA" dirty="0"/>
          </a:p>
          <a:p>
            <a:endParaRPr lang="en-CA" dirty="0"/>
          </a:p>
        </p:txBody>
      </p:sp>
    </p:spTree>
    <p:extLst>
      <p:ext uri="{BB962C8B-B14F-4D97-AF65-F5344CB8AC3E}">
        <p14:creationId xmlns:p14="http://schemas.microsoft.com/office/powerpoint/2010/main" val="1948661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2AE3-4435-4546-9BA8-566856D651CC}"/>
              </a:ext>
            </a:extLst>
          </p:cNvPr>
          <p:cNvSpPr>
            <a:spLocks noGrp="1"/>
          </p:cNvSpPr>
          <p:nvPr>
            <p:ph type="title"/>
          </p:nvPr>
        </p:nvSpPr>
        <p:spPr/>
        <p:txBody>
          <a:bodyPr/>
          <a:lstStyle/>
          <a:p>
            <a:pPr algn="ctr"/>
            <a:r>
              <a:rPr lang="en-CA" dirty="0"/>
              <a:t>Further Reading</a:t>
            </a:r>
          </a:p>
        </p:txBody>
      </p:sp>
      <p:sp>
        <p:nvSpPr>
          <p:cNvPr id="3" name="Content Placeholder 2">
            <a:extLst>
              <a:ext uri="{FF2B5EF4-FFF2-40B4-BE49-F238E27FC236}">
                <a16:creationId xmlns:a16="http://schemas.microsoft.com/office/drawing/2014/main" id="{FB794E97-FEDE-4915-93AC-BCB07143E46C}"/>
              </a:ext>
            </a:extLst>
          </p:cNvPr>
          <p:cNvSpPr>
            <a:spLocks noGrp="1"/>
          </p:cNvSpPr>
          <p:nvPr>
            <p:ph idx="1"/>
          </p:nvPr>
        </p:nvSpPr>
        <p:spPr>
          <a:xfrm>
            <a:off x="617220" y="1690688"/>
            <a:ext cx="11324844" cy="4351338"/>
          </a:xfrm>
        </p:spPr>
        <p:txBody>
          <a:bodyPr/>
          <a:lstStyle/>
          <a:p>
            <a:r>
              <a:rPr lang="en-CA" dirty="0">
                <a:hlinkClick r:id="rId2"/>
              </a:rPr>
              <a:t>https://bcourses.berkeley.edu/courses/1453965/files/69855652/download?verifier=5DYZT6niDXA1pc4fTuIndZ1tpIsJeCmcicRgcpY2&amp;wrap=1</a:t>
            </a:r>
            <a:endParaRPr lang="en-CA" dirty="0"/>
          </a:p>
          <a:p>
            <a:endParaRPr lang="en-CA" dirty="0"/>
          </a:p>
          <a:p>
            <a:r>
              <a:rPr lang="en-CA" dirty="0">
                <a:hlinkClick r:id="rId3"/>
              </a:rPr>
              <a:t>https://www.andrew.cmu.edu/course/10-403/slides/S19_lecture2_behaviorcloning.pdf</a:t>
            </a:r>
            <a:endParaRPr lang="en-CA" dirty="0"/>
          </a:p>
          <a:p>
            <a:endParaRPr lang="en-CA" dirty="0"/>
          </a:p>
          <a:p>
            <a:r>
              <a:rPr lang="en-CA" dirty="0">
                <a:hlinkClick r:id="rId4"/>
              </a:rPr>
              <a:t>https://medium.com/@marksaroufim/building-your-own-game-simulations-for-reinforcement-learning-with-unity-ml-agents-a-code-deep-e69a7bbc601e</a:t>
            </a:r>
            <a:r>
              <a:rPr lang="en-CA" dirty="0"/>
              <a:t> - Setup Unity </a:t>
            </a:r>
          </a:p>
        </p:txBody>
      </p:sp>
    </p:spTree>
    <p:extLst>
      <p:ext uri="{BB962C8B-B14F-4D97-AF65-F5344CB8AC3E}">
        <p14:creationId xmlns:p14="http://schemas.microsoft.com/office/powerpoint/2010/main" val="30719461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1C73-1D05-4E39-93B9-800D4770371A}"/>
              </a:ext>
            </a:extLst>
          </p:cNvPr>
          <p:cNvSpPr>
            <a:spLocks noGrp="1"/>
          </p:cNvSpPr>
          <p:nvPr>
            <p:ph type="title"/>
          </p:nvPr>
        </p:nvSpPr>
        <p:spPr>
          <a:xfrm>
            <a:off x="838200" y="0"/>
            <a:ext cx="10515600" cy="1325563"/>
          </a:xfrm>
        </p:spPr>
        <p:txBody>
          <a:bodyPr/>
          <a:lstStyle/>
          <a:p>
            <a:pPr algn="ctr"/>
            <a:r>
              <a:rPr lang="en-CA" dirty="0"/>
              <a:t>Deep Q-Learning from Demonstrations </a:t>
            </a:r>
          </a:p>
        </p:txBody>
      </p:sp>
      <p:pic>
        <p:nvPicPr>
          <p:cNvPr id="1026" name="Picture 2" descr="Image for post">
            <a:extLst>
              <a:ext uri="{FF2B5EF4-FFF2-40B4-BE49-F238E27FC236}">
                <a16:creationId xmlns:a16="http://schemas.microsoft.com/office/drawing/2014/main" id="{9E94711C-54C4-47F5-B1B6-4AF71A658F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9488" y="991158"/>
            <a:ext cx="7473023" cy="22387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E2FF03-F207-46A9-98BC-657BE9000D2B}"/>
              </a:ext>
            </a:extLst>
          </p:cNvPr>
          <p:cNvSpPr/>
          <p:nvPr/>
        </p:nvSpPr>
        <p:spPr>
          <a:xfrm>
            <a:off x="594272" y="6211669"/>
            <a:ext cx="11552904" cy="646331"/>
          </a:xfrm>
          <a:prstGeom prst="rect">
            <a:avLst/>
          </a:prstGeom>
        </p:spPr>
        <p:txBody>
          <a:bodyPr wrap="square">
            <a:spAutoFit/>
          </a:bodyPr>
          <a:lstStyle/>
          <a:p>
            <a:r>
              <a:rPr lang="en-CA" dirty="0">
                <a:hlinkClick r:id="rId3"/>
              </a:rPr>
              <a:t>https://medium.com/@dohyeongkim/deep-q-learning-from-demonstrations-dqfd-for-minecraft-tutorial-1-4b462a18de5a</a:t>
            </a:r>
            <a:endParaRPr lang="en-CA" dirty="0"/>
          </a:p>
          <a:p>
            <a:r>
              <a:rPr lang="en-CA" dirty="0">
                <a:hlinkClick r:id="rId4"/>
              </a:rPr>
              <a:t>https://github.com/kimbring2/DQFD_Minecraft/blob/master/dqfd_treechop.py</a:t>
            </a:r>
            <a:endParaRPr lang="en-CA" dirty="0"/>
          </a:p>
        </p:txBody>
      </p:sp>
      <p:pic>
        <p:nvPicPr>
          <p:cNvPr id="1028" name="Picture 4" descr="Image for post">
            <a:extLst>
              <a:ext uri="{FF2B5EF4-FFF2-40B4-BE49-F238E27FC236}">
                <a16:creationId xmlns:a16="http://schemas.microsoft.com/office/drawing/2014/main" id="{DC1EFD33-893D-405A-B428-69E75A982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5727" y="3429000"/>
            <a:ext cx="6140544" cy="25835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A1339B8-8DA0-434E-A840-46E75B68C023}"/>
              </a:ext>
            </a:extLst>
          </p:cNvPr>
          <p:cNvSpPr/>
          <p:nvPr/>
        </p:nvSpPr>
        <p:spPr>
          <a:xfrm>
            <a:off x="594272" y="5927446"/>
            <a:ext cx="5160515" cy="646331"/>
          </a:xfrm>
          <a:prstGeom prst="rect">
            <a:avLst/>
          </a:prstGeom>
        </p:spPr>
        <p:txBody>
          <a:bodyPr wrap="none">
            <a:spAutoFit/>
          </a:bodyPr>
          <a:lstStyle/>
          <a:p>
            <a:r>
              <a:rPr lang="en-CA" dirty="0">
                <a:hlinkClick r:id="rId6"/>
              </a:rPr>
              <a:t>https://danieltakeshi.github.io/2019/04/30/il-and-rl/</a:t>
            </a:r>
            <a:endParaRPr lang="en-CA" dirty="0"/>
          </a:p>
          <a:p>
            <a:endParaRPr lang="en-CA" dirty="0"/>
          </a:p>
        </p:txBody>
      </p:sp>
    </p:spTree>
    <p:extLst>
      <p:ext uri="{BB962C8B-B14F-4D97-AF65-F5344CB8AC3E}">
        <p14:creationId xmlns:p14="http://schemas.microsoft.com/office/powerpoint/2010/main" val="625606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29ED8-1B3B-4C3F-95CA-7A3A63F089E4}"/>
              </a:ext>
            </a:extLst>
          </p:cNvPr>
          <p:cNvSpPr>
            <a:spLocks noGrp="1"/>
          </p:cNvSpPr>
          <p:nvPr>
            <p:ph type="title"/>
          </p:nvPr>
        </p:nvSpPr>
        <p:spPr>
          <a:xfrm>
            <a:off x="838200" y="0"/>
            <a:ext cx="10515600" cy="1325563"/>
          </a:xfrm>
        </p:spPr>
        <p:txBody>
          <a:bodyPr/>
          <a:lstStyle/>
          <a:p>
            <a:pPr algn="ctr"/>
            <a:r>
              <a:rPr lang="en-CA" dirty="0"/>
              <a:t>Deep Q-Learning from Demonstrations </a:t>
            </a:r>
          </a:p>
        </p:txBody>
      </p:sp>
      <p:sp>
        <p:nvSpPr>
          <p:cNvPr id="6" name="Rectangle 2">
            <a:extLst>
              <a:ext uri="{FF2B5EF4-FFF2-40B4-BE49-F238E27FC236}">
                <a16:creationId xmlns:a16="http://schemas.microsoft.com/office/drawing/2014/main" id="{C2E78A92-67D3-4BDF-B017-C9B7479240D8}"/>
              </a:ext>
            </a:extLst>
          </p:cNvPr>
          <p:cNvSpPr>
            <a:spLocks noChangeArrowheads="1"/>
          </p:cNvSpPr>
          <p:nvPr/>
        </p:nvSpPr>
        <p:spPr bwMode="auto">
          <a:xfrm rot="10800000" flipV="1">
            <a:off x="457742" y="1069925"/>
            <a:ext cx="5467927" cy="1046440"/>
          </a:xfrm>
          <a:prstGeom prst="rect">
            <a:avLst/>
          </a:prstGeom>
          <a:solidFill>
            <a:srgbClr val="FDFD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11111"/>
                </a:solidFill>
                <a:effectLst/>
                <a:latin typeface="Helvetica" panose="020B0604020202020204" pitchFamily="34" charset="0"/>
              </a:rPr>
              <a:t>In </a:t>
            </a:r>
            <a:r>
              <a:rPr kumimoji="0" lang="en-US" altLang="en-US" sz="1200" b="1" i="0" u="none" strike="noStrike" cap="none" normalizeH="0" baseline="0" dirty="0">
                <a:ln>
                  <a:noFill/>
                </a:ln>
                <a:solidFill>
                  <a:srgbClr val="111111"/>
                </a:solidFill>
                <a:effectLst/>
                <a:latin typeface="Helvetica" panose="020B0604020202020204" pitchFamily="34" charset="0"/>
              </a:rPr>
              <a:t>Phase I</a:t>
            </a:r>
            <a:r>
              <a:rPr kumimoji="0" lang="en-US" altLang="en-US" sz="1200" b="0" i="0" u="none" strike="noStrike" cap="none" normalizeH="0" baseline="0" dirty="0">
                <a:ln>
                  <a:noFill/>
                </a:ln>
                <a:solidFill>
                  <a:srgbClr val="111111"/>
                </a:solidFill>
                <a:effectLst/>
                <a:latin typeface="Helvetica" panose="020B0604020202020204" pitchFamily="34" charset="0"/>
              </a:rPr>
              <a:t>, the agent does not do any exploration. Using the demonstration data, it performs gradient descent to minimize </a:t>
            </a:r>
            <a:r>
              <a:rPr kumimoji="0" lang="en-US" altLang="en-US" sz="1400" b="0" i="0" u="none" strike="noStrike" cap="none" normalizeH="0" baseline="0" dirty="0">
                <a:ln>
                  <a:noFill/>
                </a:ln>
                <a:solidFill>
                  <a:srgbClr val="111111"/>
                </a:solidFill>
                <a:effectLst/>
                <a:latin typeface="MathJax_Math-italic"/>
              </a:rPr>
              <a:t>J</a:t>
            </a:r>
            <a:r>
              <a:rPr kumimoji="0" lang="en-US" altLang="en-US" sz="1400" b="0" i="0" u="none" strike="noStrike" cap="none" normalizeH="0" baseline="0" dirty="0">
                <a:ln>
                  <a:noFill/>
                </a:ln>
                <a:solidFill>
                  <a:srgbClr val="111111"/>
                </a:solidFill>
                <a:effectLst/>
                <a:latin typeface="MathJax_Main"/>
              </a:rPr>
              <a:t>(</a:t>
            </a:r>
            <a:r>
              <a:rPr kumimoji="0" lang="en-US" altLang="en-US" sz="1400" b="0" i="0" u="none" strike="noStrike" cap="none" normalizeH="0" baseline="0" dirty="0">
                <a:ln>
                  <a:noFill/>
                </a:ln>
                <a:solidFill>
                  <a:srgbClr val="111111"/>
                </a:solidFill>
                <a:effectLst/>
                <a:latin typeface="MathJax_Math-italic"/>
              </a:rPr>
              <a:t>Q</a:t>
            </a:r>
            <a:r>
              <a:rPr kumimoji="0" lang="en-US" altLang="en-US" sz="1400" b="0" i="0" u="none" strike="noStrike" cap="none" normalizeH="0" baseline="0" dirty="0">
                <a:ln>
                  <a:noFill/>
                </a:ln>
                <a:solidFill>
                  <a:srgbClr val="111111"/>
                </a:solidFill>
                <a:effectLst/>
                <a:latin typeface="MathJax_Main"/>
              </a:rPr>
              <a:t>)</a:t>
            </a:r>
            <a:r>
              <a:rPr kumimoji="0" lang="en-US" altLang="en-US" sz="1200" b="0" i="0" u="none" strike="noStrike" cap="none" normalizeH="0" baseline="0" dirty="0">
                <a:ln>
                  <a:noFill/>
                </a:ln>
                <a:solidFill>
                  <a:srgbClr val="111111"/>
                </a:solidFill>
                <a:effectLst/>
                <a:latin typeface="Helvetica" panose="020B0604020202020204" pitchFamily="34" charset="0"/>
              </a:rPr>
              <a:t>J(Q). </a:t>
            </a:r>
            <a:r>
              <a:rPr kumimoji="0" lang="en-US" altLang="en-US" sz="1200" b="0" i="0" u="none" strike="noStrike" cap="none" normalizeH="0" baseline="0" dirty="0" err="1">
                <a:ln>
                  <a:noFill/>
                </a:ln>
                <a:solidFill>
                  <a:srgbClr val="111111"/>
                </a:solidFill>
                <a:effectLst/>
                <a:latin typeface="Helvetica" panose="020B0604020202020204" pitchFamily="34" charset="0"/>
              </a:rPr>
              <a:t>DQfD</a:t>
            </a:r>
            <a:r>
              <a:rPr kumimoji="0" lang="en-US" altLang="en-US" sz="1200" b="0" i="0" u="none" strike="noStrike" cap="none" normalizeH="0" baseline="0" dirty="0">
                <a:ln>
                  <a:noFill/>
                </a:ln>
                <a:solidFill>
                  <a:srgbClr val="111111"/>
                </a:solidFill>
                <a:effectLst/>
                <a:latin typeface="Helvetica" panose="020B0604020202020204" pitchFamily="34" charset="0"/>
              </a:rPr>
              <a:t>, like DQN, uses an experience replay buffer which stores the demonstration data. This means </a:t>
            </a:r>
            <a:r>
              <a:rPr kumimoji="0" lang="en-US" altLang="en-US" sz="1200" b="0" i="0" u="none" strike="noStrike" cap="none" normalizeH="0" baseline="0" dirty="0" err="1">
                <a:ln>
                  <a:noFill/>
                </a:ln>
                <a:solidFill>
                  <a:srgbClr val="111111"/>
                </a:solidFill>
                <a:effectLst/>
                <a:latin typeface="Helvetica" panose="020B0604020202020204" pitchFamily="34" charset="0"/>
              </a:rPr>
              <a:t>DQfD</a:t>
            </a:r>
            <a:r>
              <a:rPr kumimoji="0" lang="en-US" altLang="en-US" sz="1200" b="0" i="0" u="none" strike="noStrike" cap="none" normalizeH="0" baseline="0" dirty="0">
                <a:ln>
                  <a:noFill/>
                </a:ln>
                <a:solidFill>
                  <a:srgbClr val="111111"/>
                </a:solidFill>
                <a:effectLst/>
                <a:latin typeface="Helvetica" panose="020B0604020202020204" pitchFamily="34" charset="0"/>
              </a:rPr>
              <a:t> is off-policy as the data comes from the demonstrator, not the agent’s current behavioral policy.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C1C2D240-AC4B-43DA-92D6-5079DC0CEF47}"/>
              </a:ext>
            </a:extLst>
          </p:cNvPr>
          <p:cNvSpPr>
            <a:spLocks noChangeArrowheads="1"/>
          </p:cNvSpPr>
          <p:nvPr/>
        </p:nvSpPr>
        <p:spPr bwMode="auto">
          <a:xfrm>
            <a:off x="5925669" y="1069924"/>
            <a:ext cx="6079518" cy="1631216"/>
          </a:xfrm>
          <a:prstGeom prst="rect">
            <a:avLst/>
          </a:prstGeom>
          <a:solidFill>
            <a:srgbClr val="FDFD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914400"/>
            <a:r>
              <a:rPr lang="en-US" sz="1200" dirty="0">
                <a:solidFill>
                  <a:srgbClr val="111111"/>
                </a:solidFill>
                <a:latin typeface="Helvetica" panose="020B0604020202020204" pitchFamily="34" charset="0"/>
              </a:rPr>
              <a:t>In </a:t>
            </a:r>
            <a:r>
              <a:rPr lang="en-US" sz="1200" b="1" dirty="0">
                <a:solidFill>
                  <a:srgbClr val="111111"/>
                </a:solidFill>
                <a:latin typeface="Helvetica" panose="020B0604020202020204" pitchFamily="34" charset="0"/>
              </a:rPr>
              <a:t>Phase II</a:t>
            </a:r>
            <a:r>
              <a:rPr lang="en-US" sz="1200" dirty="0">
                <a:solidFill>
                  <a:srgbClr val="111111"/>
                </a:solidFill>
                <a:latin typeface="Helvetica" panose="020B0604020202020204" pitchFamily="34" charset="0"/>
              </a:rPr>
              <a:t>: the agent explores in the environment to collect its own </a:t>
            </a:r>
            <a:r>
              <a:rPr lang="en-US" sz="1200" dirty="0" err="1">
                <a:solidFill>
                  <a:srgbClr val="111111"/>
                </a:solidFill>
                <a:latin typeface="Helvetica" panose="020B0604020202020204" pitchFamily="34" charset="0"/>
              </a:rPr>
              <a:t>data.</a:t>
            </a:r>
            <a:r>
              <a:rPr kumimoji="0" lang="en-US" altLang="en-US" sz="1200" b="0" i="0" u="none" strike="noStrike" cap="none" normalizeH="0" baseline="0" dirty="0" err="1">
                <a:ln>
                  <a:noFill/>
                </a:ln>
                <a:solidFill>
                  <a:srgbClr val="111111"/>
                </a:solidFill>
                <a:effectLst/>
                <a:latin typeface="Helvetica" panose="020B0604020202020204" pitchFamily="34" charset="0"/>
              </a:rPr>
              <a:t>DQfD</a:t>
            </a:r>
            <a:r>
              <a:rPr kumimoji="0" lang="en-US" altLang="en-US" sz="1200" b="0" i="0" u="none" strike="noStrike" cap="none" normalizeH="0" baseline="0" dirty="0">
                <a:ln>
                  <a:noFill/>
                </a:ln>
                <a:solidFill>
                  <a:srgbClr val="111111"/>
                </a:solidFill>
                <a:effectLst/>
                <a:latin typeface="Helvetica" panose="020B0604020202020204" pitchFamily="34" charset="0"/>
              </a:rPr>
              <a:t> follows an </a:t>
            </a:r>
            <a:r>
              <a:rPr kumimoji="0" lang="en-US" altLang="en-US" sz="1400" b="0" i="0" u="none" strike="noStrike" cap="none" normalizeH="0" baseline="0" dirty="0">
                <a:ln>
                  <a:noFill/>
                </a:ln>
                <a:solidFill>
                  <a:srgbClr val="111111"/>
                </a:solidFill>
                <a:effectLst/>
                <a:latin typeface="MathJax_Math-italic"/>
              </a:rPr>
              <a:t>ϵ</a:t>
            </a:r>
            <a:r>
              <a:rPr kumimoji="0" lang="en-US" altLang="en-US" sz="1200" b="0" i="0" u="none" strike="noStrike" cap="none" normalizeH="0" baseline="0" dirty="0">
                <a:ln>
                  <a:noFill/>
                </a:ln>
                <a:solidFill>
                  <a:srgbClr val="111111"/>
                </a:solidFill>
                <a:effectLst/>
                <a:latin typeface="Helvetica" panose="020B0604020202020204" pitchFamily="34" charset="0"/>
              </a:rPr>
              <a:t>ϵ-greedy policy but keeps </a:t>
            </a:r>
            <a:r>
              <a:rPr kumimoji="0" lang="en-US" altLang="en-US" sz="1400" b="0" i="0" u="none" strike="noStrike" cap="none" normalizeH="0" baseline="0" dirty="0">
                <a:ln>
                  <a:noFill/>
                </a:ln>
                <a:solidFill>
                  <a:srgbClr val="111111"/>
                </a:solidFill>
                <a:effectLst/>
                <a:latin typeface="MathJax_Math-italic"/>
              </a:rPr>
              <a:t>ϵ</a:t>
            </a:r>
            <a:r>
              <a:rPr kumimoji="0" lang="en-US" altLang="en-US" sz="1400" b="0" i="0" u="none" strike="noStrike" cap="none" normalizeH="0" baseline="0" dirty="0">
                <a:ln>
                  <a:noFill/>
                </a:ln>
                <a:solidFill>
                  <a:srgbClr val="111111"/>
                </a:solidFill>
                <a:effectLst/>
                <a:latin typeface="MathJax_Main"/>
              </a:rPr>
              <a:t>=0.01</a:t>
            </a:r>
            <a:r>
              <a:rPr kumimoji="0" lang="en-US" altLang="en-US" sz="1200" b="0" i="0" u="none" strike="noStrike" cap="none" normalizeH="0" baseline="0" dirty="0">
                <a:ln>
                  <a:noFill/>
                </a:ln>
                <a:solidFill>
                  <a:srgbClr val="111111"/>
                </a:solidFill>
                <a:effectLst/>
                <a:latin typeface="Helvetica" panose="020B0604020202020204" pitchFamily="34" charset="0"/>
              </a:rPr>
              <a:t>ϵ=0.01, so effectively there is no exploration and the only reason for “0.01” is to ensure that the agent cannot get stuck in the Atari environments. Key to this phase is that the agent </a:t>
            </a:r>
            <a:r>
              <a:rPr kumimoji="0" lang="en-US" altLang="en-US" sz="1200" b="0" i="1" u="none" strike="noStrike" cap="none" normalizeH="0" baseline="0" dirty="0">
                <a:ln>
                  <a:noFill/>
                </a:ln>
                <a:solidFill>
                  <a:srgbClr val="111111"/>
                </a:solidFill>
                <a:effectLst/>
                <a:latin typeface="Helvetica" panose="020B0604020202020204" pitchFamily="34" charset="0"/>
              </a:rPr>
              <a:t>still makes use of the demonstration data</a:t>
            </a:r>
            <a:r>
              <a:rPr kumimoji="0" lang="en-US" altLang="en-US" sz="1200" b="0" i="0" u="none" strike="noStrike" cap="none" normalizeH="0" baseline="0" dirty="0">
                <a:ln>
                  <a:noFill/>
                </a:ln>
                <a:solidFill>
                  <a:srgbClr val="111111"/>
                </a:solidFill>
                <a:effectLst/>
                <a:latin typeface="Helvetica" panose="020B0604020202020204" pitchFamily="34" charset="0"/>
              </a:rPr>
              <a:t>. That is, the demonstration data does not go away, and is still occasionally sampled with prioritization along with the new self-generated data. Each minibatch may therefore consist of a mix of demonstration and self-generated data, and these are used for gradient updates to minimize the same loss function </a:t>
            </a:r>
            <a:r>
              <a:rPr kumimoji="0" lang="en-US" altLang="en-US" sz="1400" b="0" i="0" u="none" strike="noStrike" cap="none" normalizeH="0" baseline="0" dirty="0">
                <a:ln>
                  <a:noFill/>
                </a:ln>
                <a:solidFill>
                  <a:srgbClr val="111111"/>
                </a:solidFill>
                <a:effectLst/>
                <a:latin typeface="MathJax_Math-italic"/>
              </a:rPr>
              <a:t>J</a:t>
            </a:r>
            <a:r>
              <a:rPr kumimoji="0" lang="en-US" altLang="en-US" sz="1400" b="0" i="0" u="none" strike="noStrike" cap="none" normalizeH="0" baseline="0" dirty="0">
                <a:ln>
                  <a:noFill/>
                </a:ln>
                <a:solidFill>
                  <a:srgbClr val="111111"/>
                </a:solidFill>
                <a:effectLst/>
                <a:latin typeface="MathJax_Main"/>
              </a:rPr>
              <a:t>(</a:t>
            </a:r>
            <a:r>
              <a:rPr kumimoji="0" lang="en-US" altLang="en-US" sz="1400" b="0" i="0" u="none" strike="noStrike" cap="none" normalizeH="0" baseline="0" dirty="0">
                <a:ln>
                  <a:noFill/>
                </a:ln>
                <a:solidFill>
                  <a:srgbClr val="111111"/>
                </a:solidFill>
                <a:effectLst/>
                <a:latin typeface="MathJax_Math-italic"/>
              </a:rPr>
              <a:t>Q</a:t>
            </a:r>
            <a:r>
              <a:rPr kumimoji="0" lang="en-US" altLang="en-US" sz="1400" b="0" i="0" u="none" strike="noStrike" cap="none" normalizeH="0" baseline="0" dirty="0">
                <a:ln>
                  <a:noFill/>
                </a:ln>
                <a:solidFill>
                  <a:srgbClr val="111111"/>
                </a:solidFill>
                <a:effectLst/>
                <a:latin typeface="MathJax_Main"/>
              </a:rPr>
              <a:t>)</a:t>
            </a:r>
            <a:r>
              <a:rPr kumimoji="0" lang="en-US" altLang="en-US" sz="1200" b="0" i="0" u="none" strike="noStrike" cap="none" normalizeH="0" baseline="0" dirty="0">
                <a:ln>
                  <a:noFill/>
                </a:ln>
                <a:solidFill>
                  <a:srgbClr val="111111"/>
                </a:solidFill>
                <a:effectLst/>
                <a:latin typeface="Helvetica" panose="020B0604020202020204" pitchFamily="34" charset="0"/>
              </a:rPr>
              <a:t>J(Q).</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084239D8-E337-4506-ADF5-32129C080CB6}"/>
              </a:ext>
            </a:extLst>
          </p:cNvPr>
          <p:cNvPicPr>
            <a:picLocks noChangeAspect="1"/>
          </p:cNvPicPr>
          <p:nvPr/>
        </p:nvPicPr>
        <p:blipFill>
          <a:blip r:embed="rId2"/>
          <a:stretch>
            <a:fillRect/>
          </a:stretch>
        </p:blipFill>
        <p:spPr>
          <a:xfrm>
            <a:off x="2949337" y="2866508"/>
            <a:ext cx="5952663" cy="3750255"/>
          </a:xfrm>
          <a:prstGeom prst="rect">
            <a:avLst/>
          </a:prstGeom>
        </p:spPr>
      </p:pic>
      <p:sp>
        <p:nvSpPr>
          <p:cNvPr id="11" name="Rectangle 10">
            <a:extLst>
              <a:ext uri="{FF2B5EF4-FFF2-40B4-BE49-F238E27FC236}">
                <a16:creationId xmlns:a16="http://schemas.microsoft.com/office/drawing/2014/main" id="{CA3630D0-C061-4EBC-BAEE-71550EB0A5B7}"/>
              </a:ext>
            </a:extLst>
          </p:cNvPr>
          <p:cNvSpPr/>
          <p:nvPr/>
        </p:nvSpPr>
        <p:spPr>
          <a:xfrm>
            <a:off x="8704360" y="6412799"/>
            <a:ext cx="3400611" cy="461665"/>
          </a:xfrm>
          <a:prstGeom prst="rect">
            <a:avLst/>
          </a:prstGeom>
        </p:spPr>
        <p:txBody>
          <a:bodyPr wrap="none">
            <a:spAutoFit/>
          </a:bodyPr>
          <a:lstStyle/>
          <a:p>
            <a:r>
              <a:rPr lang="en-CA" sz="1200" dirty="0">
                <a:hlinkClick r:id="rId3"/>
              </a:rPr>
              <a:t>https://github.com/AurelianTactics/dqfd-with-keras</a:t>
            </a:r>
            <a:endParaRPr lang="en-CA" sz="1200" dirty="0"/>
          </a:p>
          <a:p>
            <a:endParaRPr lang="en-CA" sz="1200" dirty="0"/>
          </a:p>
        </p:txBody>
      </p:sp>
    </p:spTree>
    <p:extLst>
      <p:ext uri="{BB962C8B-B14F-4D97-AF65-F5344CB8AC3E}">
        <p14:creationId xmlns:p14="http://schemas.microsoft.com/office/powerpoint/2010/main" val="36629214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32BB-A979-42B7-9A2D-4C57C44C45EC}"/>
              </a:ext>
            </a:extLst>
          </p:cNvPr>
          <p:cNvSpPr>
            <a:spLocks noGrp="1"/>
          </p:cNvSpPr>
          <p:nvPr>
            <p:ph type="title"/>
          </p:nvPr>
        </p:nvSpPr>
        <p:spPr/>
        <p:txBody>
          <a:bodyPr/>
          <a:lstStyle/>
          <a:p>
            <a:r>
              <a:rPr lang="en-CA" dirty="0"/>
              <a:t>TF Agents and ML Agents on </a:t>
            </a:r>
            <a:r>
              <a:rPr lang="en-CA" dirty="0" err="1"/>
              <a:t>Colab</a:t>
            </a:r>
            <a:endParaRPr lang="en-CA" dirty="0"/>
          </a:p>
        </p:txBody>
      </p:sp>
      <p:sp>
        <p:nvSpPr>
          <p:cNvPr id="4" name="Rectangle 3">
            <a:extLst>
              <a:ext uri="{FF2B5EF4-FFF2-40B4-BE49-F238E27FC236}">
                <a16:creationId xmlns:a16="http://schemas.microsoft.com/office/drawing/2014/main" id="{BCB94CEF-D685-456D-A3BD-50AB45495C29}"/>
              </a:ext>
            </a:extLst>
          </p:cNvPr>
          <p:cNvSpPr/>
          <p:nvPr/>
        </p:nvSpPr>
        <p:spPr>
          <a:xfrm>
            <a:off x="838200" y="1414562"/>
            <a:ext cx="10714463" cy="5078313"/>
          </a:xfrm>
          <a:prstGeom prst="rect">
            <a:avLst/>
          </a:prstGeom>
        </p:spPr>
        <p:txBody>
          <a:bodyPr wrap="square">
            <a:spAutoFit/>
          </a:bodyPr>
          <a:lstStyle/>
          <a:p>
            <a:r>
              <a:rPr lang="en-CA" dirty="0">
                <a:hlinkClick r:id="rId2"/>
              </a:rPr>
              <a:t>https://colab.research.google.com/drive/1Qg6E5kmf9n4G8rc5lXHIM_cQzMUFGH-g#forceEdit=true&amp;sandboxMode=true</a:t>
            </a:r>
            <a:endParaRPr lang="en-CA" dirty="0"/>
          </a:p>
          <a:p>
            <a:endParaRPr lang="en-CA" dirty="0"/>
          </a:p>
          <a:p>
            <a:r>
              <a:rPr lang="en-CA" dirty="0">
                <a:hlinkClick r:id="rId3"/>
              </a:rPr>
              <a:t>https://colab.research.google.com/drive/1nkOztXzU91MHEbuQ1T9GnynYdL_LRsHG#forceEdit=true&amp;sandboxMode=true</a:t>
            </a:r>
            <a:endParaRPr lang="en-CA" dirty="0"/>
          </a:p>
          <a:p>
            <a:endParaRPr lang="en-CA" dirty="0"/>
          </a:p>
          <a:p>
            <a:r>
              <a:rPr lang="en-CA" dirty="0">
                <a:hlinkClick r:id="rId4"/>
              </a:rPr>
              <a:t>https://colab.research.google.com/drive/1-g7CwEpk9nJ7SgWXfoCUf8pSLUW1b48i#scrollTo=pbVXrmEsLXDt&amp;forceEdit=true&amp;sandboxMode=true</a:t>
            </a:r>
            <a:endParaRPr lang="en-CA" dirty="0"/>
          </a:p>
          <a:p>
            <a:endParaRPr lang="en-CA" dirty="0"/>
          </a:p>
          <a:p>
            <a:r>
              <a:rPr lang="en-CA" dirty="0">
                <a:hlinkClick r:id="rId5"/>
              </a:rPr>
              <a:t>https://colab.research.google.com/drive/13Q3nTOJY9vYbhg1C0aXXIVM-IQaVVSaU#scrollTo=m5VBnuZbLQtC</a:t>
            </a:r>
            <a:endParaRPr lang="en-CA" dirty="0"/>
          </a:p>
          <a:p>
            <a:endParaRPr lang="en-CA" dirty="0"/>
          </a:p>
          <a:p>
            <a:r>
              <a:rPr lang="en-CA" dirty="0">
                <a:hlinkClick r:id="rId6"/>
              </a:rPr>
              <a:t>https://colab.research.google.com/github/Stable-Baselines-Team/rl-colab-notebooks/blob/master/stable_baselines_getting_started.ipynb</a:t>
            </a:r>
            <a:endParaRPr lang="en-CA" dirty="0"/>
          </a:p>
          <a:p>
            <a:endParaRPr lang="en-CA" dirty="0">
              <a:hlinkClick r:id="rId7"/>
            </a:endParaRPr>
          </a:p>
          <a:p>
            <a:r>
              <a:rPr lang="en-CA" dirty="0">
                <a:hlinkClick r:id="rId7"/>
              </a:rPr>
              <a:t>https://colab.research.google.com/github/tensorflow/agents/blob/master/docs/tutorials/1_dqn_tutorial.ipynb#scrollTo=cKOCZlhUgXVK</a:t>
            </a:r>
            <a:endParaRPr lang="en-CA" dirty="0"/>
          </a:p>
          <a:p>
            <a:endParaRPr lang="en-CA" dirty="0"/>
          </a:p>
          <a:p>
            <a:endParaRPr lang="en-CA" dirty="0"/>
          </a:p>
        </p:txBody>
      </p:sp>
    </p:spTree>
    <p:extLst>
      <p:ext uri="{BB962C8B-B14F-4D97-AF65-F5344CB8AC3E}">
        <p14:creationId xmlns:p14="http://schemas.microsoft.com/office/powerpoint/2010/main" val="37222279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2B17-3040-450F-A8DB-BE93355C7BB6}"/>
              </a:ext>
            </a:extLst>
          </p:cNvPr>
          <p:cNvSpPr>
            <a:spLocks noGrp="1"/>
          </p:cNvSpPr>
          <p:nvPr>
            <p:ph type="title"/>
          </p:nvPr>
        </p:nvSpPr>
        <p:spPr>
          <a:xfrm>
            <a:off x="838200" y="0"/>
            <a:ext cx="10515600" cy="1325563"/>
          </a:xfrm>
        </p:spPr>
        <p:txBody>
          <a:bodyPr/>
          <a:lstStyle/>
          <a:p>
            <a:pPr algn="ctr"/>
            <a:r>
              <a:rPr lang="en-CA" dirty="0"/>
              <a:t>Unity3D Learn</a:t>
            </a:r>
          </a:p>
        </p:txBody>
      </p:sp>
      <p:sp>
        <p:nvSpPr>
          <p:cNvPr id="4" name="Rectangle 3">
            <a:extLst>
              <a:ext uri="{FF2B5EF4-FFF2-40B4-BE49-F238E27FC236}">
                <a16:creationId xmlns:a16="http://schemas.microsoft.com/office/drawing/2014/main" id="{B202E825-D59E-4C85-8730-62A3C00A4068}"/>
              </a:ext>
            </a:extLst>
          </p:cNvPr>
          <p:cNvSpPr/>
          <p:nvPr/>
        </p:nvSpPr>
        <p:spPr>
          <a:xfrm>
            <a:off x="354106" y="1656766"/>
            <a:ext cx="5957048" cy="923330"/>
          </a:xfrm>
          <a:prstGeom prst="rect">
            <a:avLst/>
          </a:prstGeom>
        </p:spPr>
        <p:txBody>
          <a:bodyPr wrap="square">
            <a:spAutoFit/>
          </a:bodyPr>
          <a:lstStyle/>
          <a:p>
            <a:r>
              <a:rPr lang="en-CA" dirty="0">
                <a:hlinkClick r:id="rId2"/>
              </a:rPr>
              <a:t>https://learn.unity.com/</a:t>
            </a:r>
            <a:endParaRPr lang="en-CA" dirty="0"/>
          </a:p>
          <a:p>
            <a:endParaRPr lang="en-CA" dirty="0"/>
          </a:p>
          <a:p>
            <a:endParaRPr lang="en-CA" dirty="0"/>
          </a:p>
        </p:txBody>
      </p:sp>
      <p:sp>
        <p:nvSpPr>
          <p:cNvPr id="5" name="Rectangle 4">
            <a:extLst>
              <a:ext uri="{FF2B5EF4-FFF2-40B4-BE49-F238E27FC236}">
                <a16:creationId xmlns:a16="http://schemas.microsoft.com/office/drawing/2014/main" id="{81DB4177-5CF4-49E5-90A1-428BA19E9F04}"/>
              </a:ext>
            </a:extLst>
          </p:cNvPr>
          <p:cNvSpPr/>
          <p:nvPr/>
        </p:nvSpPr>
        <p:spPr>
          <a:xfrm>
            <a:off x="354106" y="2481048"/>
            <a:ext cx="3813416" cy="646331"/>
          </a:xfrm>
          <a:prstGeom prst="rect">
            <a:avLst/>
          </a:prstGeom>
        </p:spPr>
        <p:txBody>
          <a:bodyPr wrap="none">
            <a:spAutoFit/>
          </a:bodyPr>
          <a:lstStyle/>
          <a:p>
            <a:r>
              <a:rPr lang="en-CA" dirty="0">
                <a:hlinkClick r:id="rId3"/>
              </a:rPr>
              <a:t>https://unity3d.com/machine-learning</a:t>
            </a:r>
            <a:endParaRPr lang="en-CA" dirty="0"/>
          </a:p>
          <a:p>
            <a:endParaRPr lang="en-CA" dirty="0"/>
          </a:p>
        </p:txBody>
      </p:sp>
      <p:pic>
        <p:nvPicPr>
          <p:cNvPr id="3074" name="Picture 2" descr="Image for post">
            <a:extLst>
              <a:ext uri="{FF2B5EF4-FFF2-40B4-BE49-F238E27FC236}">
                <a16:creationId xmlns:a16="http://schemas.microsoft.com/office/drawing/2014/main" id="{7D4019A1-AFB9-4A09-BDA5-2BD39F715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529" y="1432648"/>
            <a:ext cx="6662365" cy="4833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034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1881</TotalTime>
  <Words>8966</Words>
  <Application>Microsoft Office PowerPoint</Application>
  <PresentationFormat>Widescreen</PresentationFormat>
  <Paragraphs>936</Paragraphs>
  <Slides>133</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133</vt:i4>
      </vt:variant>
    </vt:vector>
  </HeadingPairs>
  <TitlesOfParts>
    <vt:vector size="150" baseType="lpstr">
      <vt:lpstr>Arial</vt:lpstr>
      <vt:lpstr>Avenir Next LT Pro</vt:lpstr>
      <vt:lpstr>Calibri</vt:lpstr>
      <vt:lpstr>Calibri Light</vt:lpstr>
      <vt:lpstr>Helvetica</vt:lpstr>
      <vt:lpstr>Helvetica Neue</vt:lpstr>
      <vt:lpstr>inherit</vt:lpstr>
      <vt:lpstr>MathJax_Main</vt:lpstr>
      <vt:lpstr>MathJax_Math-italic</vt:lpstr>
      <vt:lpstr>medium-content-sans-serif-font</vt:lpstr>
      <vt:lpstr>medium-content-serif-font</vt:lpstr>
      <vt:lpstr>roboto</vt:lpstr>
      <vt:lpstr>roboto</vt:lpstr>
      <vt:lpstr>Roboto Mono</vt:lpstr>
      <vt:lpstr>Source Sans Pro</vt:lpstr>
      <vt:lpstr>YouTube Noto</vt:lpstr>
      <vt:lpstr>Office Theme</vt:lpstr>
      <vt:lpstr>AI Fundamentals Series</vt:lpstr>
      <vt:lpstr>PowerPoint Presentation</vt:lpstr>
      <vt:lpstr>Installation PyTorch</vt:lpstr>
      <vt:lpstr>Supervised Machine Learning</vt:lpstr>
      <vt:lpstr>Un-Supervised Machine Learning</vt:lpstr>
      <vt:lpstr>Deep Learning </vt:lpstr>
      <vt:lpstr>Typical Neural Network</vt:lpstr>
      <vt:lpstr>PowerPoint Presentation</vt:lpstr>
      <vt:lpstr>KERAS &amp; TENSORFLOW</vt:lpstr>
      <vt:lpstr>Problem Design Representation</vt:lpstr>
      <vt:lpstr>Convolution Neural Networks</vt:lpstr>
      <vt:lpstr>Activation Functions</vt:lpstr>
      <vt:lpstr>Back Propagation &amp; Loss</vt:lpstr>
      <vt:lpstr>Back Propagation &amp; Loss</vt:lpstr>
      <vt:lpstr>Optimizers &amp; Learning Rate</vt:lpstr>
      <vt:lpstr>Batch Normalization</vt:lpstr>
      <vt:lpstr>Courses and Certification</vt:lpstr>
      <vt:lpstr>TensorFlow 2.0</vt:lpstr>
      <vt:lpstr>TensorFlow: Dataflow Graph</vt:lpstr>
      <vt:lpstr>Different Normalization Techniques</vt:lpstr>
      <vt:lpstr>Metrics – Performance Measures Compare Algorithms</vt:lpstr>
      <vt:lpstr>Metrics – Performance Measures Compare Algorithms</vt:lpstr>
      <vt:lpstr>Recurrent Neural Network</vt:lpstr>
      <vt:lpstr>Vanishing and Exploding Gradients</vt:lpstr>
      <vt:lpstr>Gradient Clipping to avoid Exploding Gradients</vt:lpstr>
      <vt:lpstr>LSTM and Back Propagation</vt:lpstr>
      <vt:lpstr>LSTM and Back Propagation</vt:lpstr>
      <vt:lpstr>Generalization</vt:lpstr>
      <vt:lpstr>Courses and Certification</vt:lpstr>
      <vt:lpstr>PART 2</vt:lpstr>
      <vt:lpstr>Applications in NLP</vt:lpstr>
      <vt:lpstr>Sequence To Sequence Learning</vt:lpstr>
      <vt:lpstr>Fundamental Concept : Beam Search</vt:lpstr>
      <vt:lpstr>Word Embeddings</vt:lpstr>
      <vt:lpstr>Transfer Learning</vt:lpstr>
      <vt:lpstr>Attention Mechanism</vt:lpstr>
      <vt:lpstr>Neural Translation Models</vt:lpstr>
      <vt:lpstr>Transformers</vt:lpstr>
      <vt:lpstr>Language Modeling</vt:lpstr>
      <vt:lpstr>Measurement and Benchmarking</vt:lpstr>
      <vt:lpstr>Reading Open Source Codebases</vt:lpstr>
      <vt:lpstr>Follow Up Work</vt:lpstr>
      <vt:lpstr>Run Yourself!!</vt:lpstr>
      <vt:lpstr>Part 2</vt:lpstr>
      <vt:lpstr>Transfer Learning</vt:lpstr>
      <vt:lpstr>Meta Learning</vt:lpstr>
      <vt:lpstr>Point Net (3D Point Cloud)</vt:lpstr>
      <vt:lpstr>Point Net Design Considerations</vt:lpstr>
      <vt:lpstr>T-Net (POSE NORMALIZATION)</vt:lpstr>
      <vt:lpstr>Do Yourself!!</vt:lpstr>
      <vt:lpstr>Siamese Network</vt:lpstr>
      <vt:lpstr>Contrastive Loss</vt:lpstr>
      <vt:lpstr>R-CNN</vt:lpstr>
      <vt:lpstr>Faster R-CNN</vt:lpstr>
      <vt:lpstr>YOLO</vt:lpstr>
      <vt:lpstr>Object Detection and Tracking</vt:lpstr>
      <vt:lpstr>Resources</vt:lpstr>
      <vt:lpstr>Colabs</vt:lpstr>
      <vt:lpstr>Do Yourself!!</vt:lpstr>
      <vt:lpstr>Part 2 Reinforcement Learning</vt:lpstr>
      <vt:lpstr>Dynamic Programming</vt:lpstr>
      <vt:lpstr>Bayes’ Theorem</vt:lpstr>
      <vt:lpstr>Hidden Markov Models</vt:lpstr>
      <vt:lpstr>Monte Carlo Markov Chain</vt:lpstr>
      <vt:lpstr>Monte Carlo Methods</vt:lpstr>
      <vt:lpstr>Monte Carlo Reinforcement Learning</vt:lpstr>
      <vt:lpstr>Temporal Difference Reinforcement Learning</vt:lpstr>
      <vt:lpstr>Q Learning</vt:lpstr>
      <vt:lpstr>Explore Exploit Dilemma</vt:lpstr>
      <vt:lpstr>Deep Q Learning</vt:lpstr>
      <vt:lpstr>Value Based Methods vs Policy Based Methods</vt:lpstr>
      <vt:lpstr>REINFORCE</vt:lpstr>
      <vt:lpstr>Actor Critic</vt:lpstr>
      <vt:lpstr>DDPG</vt:lpstr>
      <vt:lpstr>Proximal Policy Optimization</vt:lpstr>
      <vt:lpstr>PPO with Adaptive KL Penalty</vt:lpstr>
      <vt:lpstr>PPO with Clipped Objective</vt:lpstr>
      <vt:lpstr>Do Yourself!!</vt:lpstr>
      <vt:lpstr>Tutorials</vt:lpstr>
      <vt:lpstr>Part 2 Imitation Learning</vt:lpstr>
      <vt:lpstr>PowerPoint Presentation</vt:lpstr>
      <vt:lpstr>Generative Adversarial Networks</vt:lpstr>
      <vt:lpstr>Imitation Learning Fundamentals</vt:lpstr>
      <vt:lpstr>Inverse RL</vt:lpstr>
      <vt:lpstr>Maximum Casual entropy IRL</vt:lpstr>
      <vt:lpstr>Apprenticeship Learning</vt:lpstr>
      <vt:lpstr>GENERATIVE ADVERSARIAL IMITATION LEARNING</vt:lpstr>
      <vt:lpstr>GENERATIVE ADVERSARIAL IMITATION LEARNING</vt:lpstr>
      <vt:lpstr>GENERATIVE ADVERSARIAL IMITATION LEARNING</vt:lpstr>
      <vt:lpstr>GENERATIVE ADVERSARIAL IMITATION LEARNING</vt:lpstr>
      <vt:lpstr>Self Imitation Learning</vt:lpstr>
      <vt:lpstr>Self Imitation Learning</vt:lpstr>
      <vt:lpstr>Self Imitation Learning</vt:lpstr>
      <vt:lpstr>Imitation Learning Examples and Repos</vt:lpstr>
      <vt:lpstr>Further Reading</vt:lpstr>
      <vt:lpstr>Deep Q-Learning from Demonstrations </vt:lpstr>
      <vt:lpstr>Deep Q-Learning from Demonstrations </vt:lpstr>
      <vt:lpstr>TF Agents and ML Agents on Colab</vt:lpstr>
      <vt:lpstr>Unity3D Learn</vt:lpstr>
      <vt:lpstr>Follow - UP</vt:lpstr>
      <vt:lpstr>PART 3</vt:lpstr>
      <vt:lpstr>MASK DETECTION</vt:lpstr>
      <vt:lpstr>GOOGLE LANDMARK RECOGNITION</vt:lpstr>
      <vt:lpstr>NLP with Disaster Tweet</vt:lpstr>
      <vt:lpstr>Natural Language Inference</vt:lpstr>
      <vt:lpstr>OBSTACLE NAVIGATION RL PROBLEM</vt:lpstr>
      <vt:lpstr>Google Cloud Resources</vt:lpstr>
      <vt:lpstr>GCP Resources</vt:lpstr>
      <vt:lpstr>Google Cloud Learning Resources </vt:lpstr>
      <vt:lpstr>Training on GPUs</vt:lpstr>
      <vt:lpstr>Deployment &amp; Using AI models on Cloud</vt:lpstr>
      <vt:lpstr>Resources and Articles</vt:lpstr>
      <vt:lpstr>Google Cloud Console</vt:lpstr>
      <vt:lpstr>GCP Documentation</vt:lpstr>
      <vt:lpstr>Projects : Doing Research</vt:lpstr>
      <vt:lpstr>Projects : Doing Research</vt:lpstr>
      <vt:lpstr>Data Pre-Processing</vt:lpstr>
      <vt:lpstr>Imbalanced Data</vt:lpstr>
      <vt:lpstr>Imbalanced Data</vt:lpstr>
      <vt:lpstr>Outlier Detection</vt:lpstr>
      <vt:lpstr>Data Augmentation</vt:lpstr>
      <vt:lpstr>Adversarial Data Generation</vt:lpstr>
      <vt:lpstr>Coding Exercises</vt:lpstr>
      <vt:lpstr>PowerPoint Presentation</vt:lpstr>
      <vt:lpstr>Resources</vt:lpstr>
      <vt:lpstr>Performance Boosting</vt:lpstr>
      <vt:lpstr>Data Augmentation</vt:lpstr>
      <vt:lpstr>Learning Rate &amp; Batch Size</vt:lpstr>
      <vt:lpstr>Hyperparameter Tuning</vt:lpstr>
      <vt:lpstr>Advanced Optimization Algorithms</vt:lpstr>
      <vt:lpstr>Pretraining – Fine Tuning – Domain Adaptation</vt:lpstr>
      <vt:lpstr>Advanced Techniques</vt:lpstr>
      <vt:lpstr>Follow-Up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Fundamentals Series</dc:title>
  <dc:creator>suryatapa roy</dc:creator>
  <cp:lastModifiedBy>suryatapa roy</cp:lastModifiedBy>
  <cp:revision>8</cp:revision>
  <dcterms:created xsi:type="dcterms:W3CDTF">2020-09-13T15:19:32Z</dcterms:created>
  <dcterms:modified xsi:type="dcterms:W3CDTF">2020-09-28T20:01:50Z</dcterms:modified>
</cp:coreProperties>
</file>